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6858000" cx="12192000"/>
  <p:notesSz cx="6858000" cy="9144000"/>
  <p:embeddedFontLst>
    <p:embeddedFont>
      <p:font typeface="Work Sans Medium"/>
      <p:regular r:id="rId25"/>
      <p:bold r:id="rId26"/>
      <p:italic r:id="rId27"/>
      <p:boldItalic r:id="rId28"/>
    </p:embeddedFont>
    <p:embeddedFont>
      <p:font typeface="Work Sans"/>
      <p:regular r:id="rId29"/>
      <p:bold r:id="rId30"/>
      <p:italic r:id="rId31"/>
      <p:boldItalic r:id="rId32"/>
    </p:embeddedFont>
    <p:embeddedFont>
      <p:font typeface="Work Sans Light"/>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7" roundtripDataSignature="AMtx7mjk6p3Z3fex0BuQYwjeO/VzaKzz/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WorkSansMedium-bold.fntdata"/><Relationship Id="rId25" Type="http://schemas.openxmlformats.org/officeDocument/2006/relationships/font" Target="fonts/WorkSansMedium-regular.fntdata"/><Relationship Id="rId28" Type="http://schemas.openxmlformats.org/officeDocument/2006/relationships/font" Target="fonts/WorkSansMedium-boldItalic.fntdata"/><Relationship Id="rId27" Type="http://schemas.openxmlformats.org/officeDocument/2006/relationships/font" Target="fonts/WorkSansMedium-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WorkSans-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WorkSans-italic.fntdata"/><Relationship Id="rId30" Type="http://schemas.openxmlformats.org/officeDocument/2006/relationships/font" Target="fonts/WorkSans-bold.fntdata"/><Relationship Id="rId11" Type="http://schemas.openxmlformats.org/officeDocument/2006/relationships/slide" Target="slides/slide7.xml"/><Relationship Id="rId33" Type="http://schemas.openxmlformats.org/officeDocument/2006/relationships/font" Target="fonts/WorkSansLight-regular.fntdata"/><Relationship Id="rId10" Type="http://schemas.openxmlformats.org/officeDocument/2006/relationships/slide" Target="slides/slide6.xml"/><Relationship Id="rId32" Type="http://schemas.openxmlformats.org/officeDocument/2006/relationships/font" Target="fonts/WorkSans-boldItalic.fntdata"/><Relationship Id="rId13" Type="http://schemas.openxmlformats.org/officeDocument/2006/relationships/slide" Target="slides/slide9.xml"/><Relationship Id="rId35" Type="http://schemas.openxmlformats.org/officeDocument/2006/relationships/font" Target="fonts/WorkSansLight-italic.fntdata"/><Relationship Id="rId12" Type="http://schemas.openxmlformats.org/officeDocument/2006/relationships/slide" Target="slides/slide8.xml"/><Relationship Id="rId34" Type="http://schemas.openxmlformats.org/officeDocument/2006/relationships/font" Target="fonts/WorkSansLight-bold.fntdata"/><Relationship Id="rId15" Type="http://schemas.openxmlformats.org/officeDocument/2006/relationships/slide" Target="slides/slide11.xml"/><Relationship Id="rId37" Type="http://customschemas.google.com/relationships/presentationmetadata" Target="metadata"/><Relationship Id="rId14" Type="http://schemas.openxmlformats.org/officeDocument/2006/relationships/slide" Target="slides/slide10.xml"/><Relationship Id="rId36" Type="http://schemas.openxmlformats.org/officeDocument/2006/relationships/font" Target="fonts/WorkSansLight-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1.png>
</file>

<file path=ppt/media/image12.png>
</file>

<file path=ppt/media/image13.png>
</file>

<file path=ppt/media/image14.png>
</file>

<file path=ppt/media/image15.png>
</file>

<file path=ppt/media/image16.jpg>
</file>

<file path=ppt/media/image17.png>
</file>

<file path=ppt/media/image19.jpg>
</file>

<file path=ppt/media/image2.png>
</file>

<file path=ppt/media/image20.jpg>
</file>

<file path=ppt/media/image21.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 name="Google Shape;98;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 name="Google Shape;99;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3" name="Google Shape;17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1a45031e24_0_4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1" name="Google Shape;181;g31a45031e24_0_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31a45031e24_0_5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9" name="Google Shape;189;g31a45031e24_0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7" name="Google Shape;19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1a45031e24_1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1a45031e24_1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g31a45031e24_1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s-MX"/>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1a45031e24_0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1a45031e24_0_5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5" name="Google Shape;215;g31a45031e24_0_5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s-MX"/>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1a45031e24_0_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1a45031e24_0_6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g31a45031e24_0_6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s-MX"/>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8" name="Google Shape;238;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d63f9cc10c_1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6" name="Google Shape;246;g2d63f9cc10c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4" name="Google Shape;254;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5" name="Google Shape;255;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 name="Google Shape;10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2" name="Google Shape;282;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4" name="Google Shape;11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d63f9cc10c_1_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 name="Google Shape;122;g2d63f9cc10c_1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0" name="Google Shape;13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8" name="Google Shape;13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1a45031e24_0_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6" name="Google Shape;146;g31a45031e24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1a45031e24_0_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4" name="Google Shape;154;g31a45031e24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2" name="Google Shape;16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apositiva de título">
  <p:cSld name="1_Diapositiva de título">
    <p:spTree>
      <p:nvGrpSpPr>
        <p:cNvPr id="15" name="Shape 15"/>
        <p:cNvGrpSpPr/>
        <p:nvPr/>
      </p:nvGrpSpPr>
      <p:grpSpPr>
        <a:xfrm>
          <a:off x="0" y="0"/>
          <a:ext cx="0" cy="0"/>
          <a:chOff x="0" y="0"/>
          <a:chExt cx="0" cy="0"/>
        </a:xfrm>
      </p:grpSpPr>
      <p:pic>
        <p:nvPicPr>
          <p:cNvPr descr="Interfaz de usuario gráfica, Texto, Aplicación&#10;&#10;Descripción generada automáticamente" id="16" name="Google Shape;16;p17"/>
          <p:cNvPicPr preferRelativeResize="0"/>
          <p:nvPr/>
        </p:nvPicPr>
        <p:blipFill rotWithShape="1">
          <a:blip r:embed="rId2">
            <a:alphaModFix/>
          </a:blip>
          <a:srcRect b="0" l="0" r="0" t="0"/>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56" name="Shape 56"/>
        <p:cNvGrpSpPr/>
        <p:nvPr/>
      </p:nvGrpSpPr>
      <p:grpSpPr>
        <a:xfrm>
          <a:off x="0" y="0"/>
          <a:ext cx="0" cy="0"/>
          <a:chOff x="0" y="0"/>
          <a:chExt cx="0" cy="0"/>
        </a:xfrm>
      </p:grpSpPr>
      <p:sp>
        <p:nvSpPr>
          <p:cNvPr id="57" name="Google Shape;57;p2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9" name="Google Shape;59;p2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 name="Google Shape;60;p2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1" name="Google Shape;61;p2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65" name="Shape 65"/>
        <p:cNvGrpSpPr/>
        <p:nvPr/>
      </p:nvGrpSpPr>
      <p:grpSpPr>
        <a:xfrm>
          <a:off x="0" y="0"/>
          <a:ext cx="0" cy="0"/>
          <a:chOff x="0" y="0"/>
          <a:chExt cx="0" cy="0"/>
        </a:xfrm>
      </p:grpSpPr>
      <p:sp>
        <p:nvSpPr>
          <p:cNvPr id="66" name="Google Shape;66;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70" name="Shape 70"/>
        <p:cNvGrpSpPr/>
        <p:nvPr/>
      </p:nvGrpSpPr>
      <p:grpSpPr>
        <a:xfrm>
          <a:off x="0" y="0"/>
          <a:ext cx="0" cy="0"/>
          <a:chOff x="0" y="0"/>
          <a:chExt cx="0" cy="0"/>
        </a:xfrm>
      </p:grpSpPr>
      <p:sp>
        <p:nvSpPr>
          <p:cNvPr id="71" name="Google Shape;71;p2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3" name="Google Shape;73;p2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4" name="Google Shape;74;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77" name="Shape 77"/>
        <p:cNvGrpSpPr/>
        <p:nvPr/>
      </p:nvGrpSpPr>
      <p:grpSpPr>
        <a:xfrm>
          <a:off x="0" y="0"/>
          <a:ext cx="0" cy="0"/>
          <a:chOff x="0" y="0"/>
          <a:chExt cx="0" cy="0"/>
        </a:xfrm>
      </p:grpSpPr>
      <p:sp>
        <p:nvSpPr>
          <p:cNvPr id="78" name="Google Shape;78;p2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9"/>
          <p:cNvSpPr/>
          <p:nvPr>
            <p:ph idx="2" type="pic"/>
          </p:nvPr>
        </p:nvSpPr>
        <p:spPr>
          <a:xfrm>
            <a:off x="5183188" y="987425"/>
            <a:ext cx="6172200" cy="4873625"/>
          </a:xfrm>
          <a:prstGeom prst="rect">
            <a:avLst/>
          </a:prstGeom>
          <a:noFill/>
          <a:ln>
            <a:noFill/>
          </a:ln>
        </p:spPr>
      </p:sp>
      <p:sp>
        <p:nvSpPr>
          <p:cNvPr id="80" name="Google Shape;80;p2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1" name="Google Shape;81;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84" name="Shape 84"/>
        <p:cNvGrpSpPr/>
        <p:nvPr/>
      </p:nvGrpSpPr>
      <p:grpSpPr>
        <a:xfrm>
          <a:off x="0" y="0"/>
          <a:ext cx="0" cy="0"/>
          <a:chOff x="0" y="0"/>
          <a:chExt cx="0" cy="0"/>
        </a:xfrm>
      </p:grpSpPr>
      <p:sp>
        <p:nvSpPr>
          <p:cNvPr id="85" name="Google Shape;85;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3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7" name="Google Shape;87;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90" name="Shape 90"/>
        <p:cNvGrpSpPr/>
        <p:nvPr/>
      </p:nvGrpSpPr>
      <p:grpSpPr>
        <a:xfrm>
          <a:off x="0" y="0"/>
          <a:ext cx="0" cy="0"/>
          <a:chOff x="0" y="0"/>
          <a:chExt cx="0" cy="0"/>
        </a:xfrm>
      </p:grpSpPr>
      <p:sp>
        <p:nvSpPr>
          <p:cNvPr id="91" name="Google Shape;91;p31"/>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3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Encabezado de sección">
  <p:cSld name="1_Encabezado de sección">
    <p:spTree>
      <p:nvGrpSpPr>
        <p:cNvPr id="17" name="Shape 17"/>
        <p:cNvGrpSpPr/>
        <p:nvPr/>
      </p:nvGrpSpPr>
      <p:grpSpPr>
        <a:xfrm>
          <a:off x="0" y="0"/>
          <a:ext cx="0" cy="0"/>
          <a:chOff x="0" y="0"/>
          <a:chExt cx="0" cy="0"/>
        </a:xfrm>
      </p:grpSpPr>
      <p:pic>
        <p:nvPicPr>
          <p:cNvPr id="18" name="Google Shape;18;p18"/>
          <p:cNvPicPr preferRelativeResize="0"/>
          <p:nvPr/>
        </p:nvPicPr>
        <p:blipFill rotWithShape="1">
          <a:blip r:embed="rId2">
            <a:alphaModFix/>
          </a:blip>
          <a:srcRect b="0" l="0" r="0" t="0"/>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Encabezado de sección">
  <p:cSld name="2_Encabezado de sección">
    <p:spTree>
      <p:nvGrpSpPr>
        <p:cNvPr id="19" name="Shape 19"/>
        <p:cNvGrpSpPr/>
        <p:nvPr/>
      </p:nvGrpSpPr>
      <p:grpSpPr>
        <a:xfrm>
          <a:off x="0" y="0"/>
          <a:ext cx="0" cy="0"/>
          <a:chOff x="0" y="0"/>
          <a:chExt cx="0" cy="0"/>
        </a:xfrm>
      </p:grpSpPr>
      <p:pic>
        <p:nvPicPr>
          <p:cNvPr descr="Patrón de fondo&#10;&#10;Descripción generada automáticamente" id="20" name="Google Shape;20;p19"/>
          <p:cNvPicPr preferRelativeResize="0"/>
          <p:nvPr/>
        </p:nvPicPr>
        <p:blipFill rotWithShape="1">
          <a:blip r:embed="rId2">
            <a:alphaModFix/>
          </a:blip>
          <a:srcRect b="0" l="0" r="0" t="0"/>
          <a:stretch/>
        </p:blipFill>
        <p:spPr>
          <a:xfrm>
            <a:off x="0" y="0"/>
            <a:ext cx="12192000" cy="6858000"/>
          </a:xfrm>
          <a:prstGeom prst="rect">
            <a:avLst/>
          </a:prstGeom>
          <a:noFill/>
          <a:ln>
            <a:noFill/>
          </a:ln>
        </p:spPr>
      </p:pic>
      <p:pic>
        <p:nvPicPr>
          <p:cNvPr id="21" name="Google Shape;21;p19"/>
          <p:cNvPicPr preferRelativeResize="0"/>
          <p:nvPr/>
        </p:nvPicPr>
        <p:blipFill rotWithShape="1">
          <a:blip r:embed="rId3">
            <a:alphaModFix/>
          </a:blip>
          <a:srcRect b="0" l="0" r="0" t="0"/>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p:cSld name="Diseño personalizado">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27" name="Shape 27"/>
        <p:cNvGrpSpPr/>
        <p:nvPr/>
      </p:nvGrpSpPr>
      <p:grpSpPr>
        <a:xfrm>
          <a:off x="0" y="0"/>
          <a:ext cx="0" cy="0"/>
          <a:chOff x="0" y="0"/>
          <a:chExt cx="0" cy="0"/>
        </a:xfrm>
      </p:grpSpPr>
      <p:sp>
        <p:nvSpPr>
          <p:cNvPr id="28" name="Google Shape;28;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31" name="Shape 31"/>
        <p:cNvGrpSpPr/>
        <p:nvPr/>
      </p:nvGrpSpPr>
      <p:grpSpPr>
        <a:xfrm>
          <a:off x="0" y="0"/>
          <a:ext cx="0" cy="0"/>
          <a:chOff x="0" y="0"/>
          <a:chExt cx="0" cy="0"/>
        </a:xfrm>
      </p:grpSpPr>
      <p:sp>
        <p:nvSpPr>
          <p:cNvPr id="32" name="Google Shape;32;p2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2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4" name="Google Shape;34;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37" name="Shape 37"/>
        <p:cNvGrpSpPr/>
        <p:nvPr/>
      </p:nvGrpSpPr>
      <p:grpSpPr>
        <a:xfrm>
          <a:off x="0" y="0"/>
          <a:ext cx="0" cy="0"/>
          <a:chOff x="0" y="0"/>
          <a:chExt cx="0" cy="0"/>
        </a:xfrm>
      </p:grpSpPr>
      <p:sp>
        <p:nvSpPr>
          <p:cNvPr id="38" name="Google Shape;38;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43" name="Shape 43"/>
        <p:cNvGrpSpPr/>
        <p:nvPr/>
      </p:nvGrpSpPr>
      <p:grpSpPr>
        <a:xfrm>
          <a:off x="0" y="0"/>
          <a:ext cx="0" cy="0"/>
          <a:chOff x="0" y="0"/>
          <a:chExt cx="0" cy="0"/>
        </a:xfrm>
      </p:grpSpPr>
      <p:sp>
        <p:nvSpPr>
          <p:cNvPr id="44" name="Google Shape;44;p2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6" name="Google Shape;46;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49" name="Shape 49"/>
        <p:cNvGrpSpPr/>
        <p:nvPr/>
      </p:nvGrpSpPr>
      <p:grpSpPr>
        <a:xfrm>
          <a:off x="0" y="0"/>
          <a:ext cx="0" cy="0"/>
          <a:chOff x="0" y="0"/>
          <a:chExt cx="0" cy="0"/>
        </a:xfrm>
      </p:grpSpPr>
      <p:sp>
        <p:nvSpPr>
          <p:cNvPr id="50" name="Google Shape;50;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 name="Google Shape;52;p2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jp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9.jp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hyperlink" Target="https://elpais.com/america-colombia/2024-09-06/la-inflacion-se-frena-en-colombia-en-agosto-no-subieron-los-precios.html#:~:text=Las%20cifras%20del%20%C3%8Dndice%20de%20Precios%20al%20Consumidor%20(IPC)%20no%20muestran%20una%20variaci%C3%B3n%20mensual%2C%20algo%20inusual.%20La%20inflaci%C3%B3n%20acumulada%20en%20los%20%C3%BAltimos%2012%20meses%2C%20entonces%2C%20ha%20bajado%20al%206%2C12%25.%20Representa%20una%20ca%C3%ADda%20de%200%2C74%20puntos%20porcentuales%20en%20el%20IPC%20con%20respecto%20a%20la%20variaci%C3%B3n%20anual%20de%20julio%20(6%2C86%25)" TargetMode="External"/><Relationship Id="rId5" Type="http://schemas.openxmlformats.org/officeDocument/2006/relationships/image" Target="../media/image19.jpg"/><Relationship Id="rId6"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9.jpg"/><Relationship Id="rId5"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9.jp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9.jp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9.jp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9.jpg"/><Relationship Id="rId4" Type="http://schemas.openxmlformats.org/officeDocument/2006/relationships/image" Target="../media/image8.png"/><Relationship Id="rId5" Type="http://schemas.openxmlformats.org/officeDocument/2006/relationships/image" Target="../media/image15.png"/><Relationship Id="rId6" Type="http://schemas.openxmlformats.org/officeDocument/2006/relationships/image" Target="../media/image17.png"/><Relationship Id="rId7" Type="http://schemas.openxmlformats.org/officeDocument/2006/relationships/image" Target="../media/image14.png"/><Relationship Id="rId8" Type="http://schemas.openxmlformats.org/officeDocument/2006/relationships/image" Target="../media/image1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9.jp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hyperlink" Target="https://docs.google.com/spreadsheets/d/167AsqFlPia4jjoYDzhHtn5RwOxUIRTPr/edit?usp=sharing&amp;ouid=118225878208130080733&amp;rtpof=true&amp;sd=true" TargetMode="External"/><Relationship Id="rId4" Type="http://schemas.openxmlformats.org/officeDocument/2006/relationships/hyperlink" Target="https://docs.google.com/spreadsheets/d/1rqgCpRYJKSk5F-CLppJTBWh5D_oTr9s2/edit?usp=sharing&amp;ouid=118225878208130080733&amp;rtpof=true&amp;sd=true" TargetMode="External"/><Relationship Id="rId5" Type="http://schemas.openxmlformats.org/officeDocument/2006/relationships/image" Target="../media/image19.jpg"/><Relationship Id="rId6" Type="http://schemas.openxmlformats.org/officeDocument/2006/relationships/image" Target="../media/image8.png"/></Relationships>
</file>

<file path=ppt/slides/_rels/slide19.xml.rels><?xml version="1.0" encoding="UTF-8" standalone="yes"?><Relationships xmlns="http://schemas.openxmlformats.org/package/2006/relationships"><Relationship Id="rId11" Type="http://schemas.openxmlformats.org/officeDocument/2006/relationships/image" Target="../media/image19.jpg"/><Relationship Id="rId10" Type="http://schemas.openxmlformats.org/officeDocument/2006/relationships/hyperlink" Target="https://github.com/SoliDeoGloria123/LuckasEnt_/tree/main/trim_1/val_req" TargetMode="External"/><Relationship Id="rId12" Type="http://schemas.openxmlformats.org/officeDocument/2006/relationships/image" Target="../media/image8.png"/><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hyperlink" Target="https://github.com/SoliDeoGloria123/LuckasEnt_/tree/main/trim_1/contex_proyect" TargetMode="External"/><Relationship Id="rId4" Type="http://schemas.openxmlformats.org/officeDocument/2006/relationships/hyperlink" Target="https://github.com/SoliDeoGloria123/LuckasEnt_/tree/main/trim_1/tec_recolection" TargetMode="External"/><Relationship Id="rId9" Type="http://schemas.openxmlformats.org/officeDocument/2006/relationships/hyperlink" Target="https://github.com/SoliDeoGloria123/LuckasEnt_/tree/main/trim_1/use_case" TargetMode="External"/><Relationship Id="rId5" Type="http://schemas.openxmlformats.org/officeDocument/2006/relationships/hyperlink" Target="https://github.com/SoliDeoGloria123/LuckasEnt_/tree/main/trim_1/mapa_bpmn" TargetMode="External"/><Relationship Id="rId6" Type="http://schemas.openxmlformats.org/officeDocument/2006/relationships/hyperlink" Target="https://github.com/SoliDeoGloria123/LuckasEnt_/tree/main/trim_1/RF_RFN_HU" TargetMode="External"/><Relationship Id="rId7" Type="http://schemas.openxmlformats.org/officeDocument/2006/relationships/hyperlink" Target="https://github.com/SoliDeoGloria123/LuckasEnt_/tree/main/trim_1/use_case" TargetMode="External"/><Relationship Id="rId8" Type="http://schemas.openxmlformats.org/officeDocument/2006/relationships/hyperlink" Target="https://github.com/SoliDeoGloria123/LuckasEnt_/tree/main/trim_1/use_cas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19.jpg"/><Relationship Id="rId5"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casasdecambio.com.co/como-afecta-la-inflacion-en-el-poder-adquisitivo-de-los-colombianos/#:~:text=La%20inflaci%C3%B3n%20tiene,el%20mismo%20producto." TargetMode="External"/><Relationship Id="rId4" Type="http://schemas.openxmlformats.org/officeDocument/2006/relationships/image" Target="../media/image19.jpg"/><Relationship Id="rId5"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hyperlink" Target="https://docs.google.com/spreadsheets/d/1I2GB9Lw-8ZHv_jxfRWmvDK1U-fxJbzZi/edit?usp=sharing&amp;ouid=118225878208130080733&amp;rtpof=true&amp;sd=true" TargetMode="External"/><Relationship Id="rId5" Type="http://schemas.openxmlformats.org/officeDocument/2006/relationships/image" Target="../media/image19.jpg"/><Relationship Id="rId6"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9.jpg"/><Relationship Id="rId5"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1"/>
          <p:cNvPicPr preferRelativeResize="0"/>
          <p:nvPr/>
        </p:nvPicPr>
        <p:blipFill>
          <a:blip r:embed="rId3">
            <a:alphaModFix/>
          </a:blip>
          <a:stretch>
            <a:fillRect/>
          </a:stretch>
        </p:blipFill>
        <p:spPr>
          <a:xfrm>
            <a:off x="5315425" y="1799275"/>
            <a:ext cx="2915599" cy="2915599"/>
          </a:xfrm>
          <a:prstGeom prst="rect">
            <a:avLst/>
          </a:prstGeom>
          <a:noFill/>
          <a:ln>
            <a:noFill/>
          </a:ln>
        </p:spPr>
      </p:pic>
      <p:sp>
        <p:nvSpPr>
          <p:cNvPr id="102" name="Google Shape;102;p1"/>
          <p:cNvSpPr txBox="1"/>
          <p:nvPr/>
        </p:nvSpPr>
        <p:spPr>
          <a:xfrm>
            <a:off x="995422" y="2551837"/>
            <a:ext cx="6453600" cy="92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400"/>
              <a:buFont typeface="Arial"/>
              <a:buNone/>
            </a:pPr>
            <a:r>
              <a:rPr b="1" lang="es-MX" sz="5400">
                <a:solidFill>
                  <a:srgbClr val="3F3F3F"/>
                </a:solidFill>
                <a:latin typeface="Work Sans"/>
                <a:ea typeface="Work Sans"/>
                <a:cs typeface="Work Sans"/>
                <a:sym typeface="Work Sans"/>
              </a:rPr>
              <a:t>LuckasEnt</a:t>
            </a:r>
            <a:endParaRPr b="1" i="0" sz="4000" u="none" cap="none" strike="noStrike">
              <a:solidFill>
                <a:srgbClr val="3F3F3F"/>
              </a:solidFill>
              <a:latin typeface="Work Sans"/>
              <a:ea typeface="Work Sans"/>
              <a:cs typeface="Work Sans"/>
              <a:sym typeface="Work Sans"/>
            </a:endParaRPr>
          </a:p>
        </p:txBody>
      </p:sp>
      <p:pic>
        <p:nvPicPr>
          <p:cNvPr id="103" name="Google Shape;103;p1"/>
          <p:cNvPicPr preferRelativeResize="0"/>
          <p:nvPr/>
        </p:nvPicPr>
        <p:blipFill>
          <a:blip r:embed="rId4">
            <a:alphaModFix/>
          </a:blip>
          <a:stretch>
            <a:fillRect/>
          </a:stretch>
        </p:blipFill>
        <p:spPr>
          <a:xfrm>
            <a:off x="8318800" y="1799276"/>
            <a:ext cx="2759612" cy="2915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8"/>
          <p:cNvSpPr txBox="1"/>
          <p:nvPr>
            <p:ph type="title"/>
          </p:nvPr>
        </p:nvSpPr>
        <p:spPr>
          <a:xfrm>
            <a:off x="456236" y="110481"/>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Justificación</a:t>
            </a:r>
            <a:endParaRPr/>
          </a:p>
        </p:txBody>
      </p:sp>
      <p:sp>
        <p:nvSpPr>
          <p:cNvPr id="176" name="Google Shape;176;p8"/>
          <p:cNvSpPr txBox="1"/>
          <p:nvPr/>
        </p:nvSpPr>
        <p:spPr>
          <a:xfrm>
            <a:off x="242950" y="1937174"/>
            <a:ext cx="11447400" cy="4155900"/>
          </a:xfrm>
          <a:prstGeom prst="rect">
            <a:avLst/>
          </a:prstGeom>
          <a:noFill/>
          <a:ln>
            <a:noFill/>
          </a:ln>
        </p:spPr>
        <p:txBody>
          <a:bodyPr anchorCtr="0" anchor="t" bIns="45700" lIns="91425" spcFirstLastPara="1" rIns="91425" wrap="square" tIns="45700">
            <a:spAutoFit/>
          </a:bodyPr>
          <a:lstStyle/>
          <a:p>
            <a:pPr indent="0" lvl="0" marL="457200" rtl="0" algn="just">
              <a:lnSpc>
                <a:spcPct val="200000"/>
              </a:lnSpc>
              <a:spcBef>
                <a:spcPts val="0"/>
              </a:spcBef>
              <a:spcAft>
                <a:spcPts val="0"/>
              </a:spcAft>
              <a:buNone/>
            </a:pPr>
            <a:r>
              <a:rPr lang="es-MX" sz="2100">
                <a:solidFill>
                  <a:schemeClr val="dk1"/>
                </a:solidFill>
                <a:latin typeface="Work Sans Light"/>
                <a:ea typeface="Work Sans Light"/>
                <a:cs typeface="Work Sans Light"/>
                <a:sym typeface="Work Sans Light"/>
              </a:rPr>
              <a:t>La meta de este sistema informático denominado LuckasEnt consiste en </a:t>
            </a:r>
            <a:r>
              <a:rPr b="1" lang="es-MX" sz="2100">
                <a:solidFill>
                  <a:schemeClr val="dk1"/>
                </a:solidFill>
                <a:latin typeface="Work Sans"/>
                <a:ea typeface="Work Sans"/>
                <a:cs typeface="Work Sans"/>
                <a:sym typeface="Work Sans"/>
              </a:rPr>
              <a:t>ofrecer a los usuarios en una fuente cierta para la comparación de los precios de los productos que pueden obtener en diferentes retails</a:t>
            </a:r>
            <a:r>
              <a:rPr lang="es-MX" sz="2100">
                <a:solidFill>
                  <a:schemeClr val="dk1"/>
                </a:solidFill>
                <a:latin typeface="Work Sans Light"/>
                <a:ea typeface="Work Sans Light"/>
                <a:cs typeface="Work Sans Light"/>
                <a:sym typeface="Work Sans Light"/>
              </a:rPr>
              <a:t> como Tiendas Makro, Tiendas Alkosto, Supertiendas, Mercado libre, entre otros, de tal forma, en el momento de realizar las compras, puedan buscar, la que mejor conserva su presupuesto en el momento de realizar las compras. </a:t>
            </a:r>
            <a:endParaRPr sz="1200">
              <a:solidFill>
                <a:schemeClr val="dk1"/>
              </a:solidFill>
              <a:latin typeface="Work Sans Light"/>
              <a:ea typeface="Work Sans Light"/>
              <a:cs typeface="Work Sans Light"/>
              <a:sym typeface="Work Sans Light"/>
            </a:endParaRPr>
          </a:p>
          <a:p>
            <a:pPr indent="-184150" lvl="0" marL="285750" marR="0" rtl="0" algn="l">
              <a:lnSpc>
                <a:spcPct val="100000"/>
              </a:lnSpc>
              <a:spcBef>
                <a:spcPts val="0"/>
              </a:spcBef>
              <a:spcAft>
                <a:spcPts val="0"/>
              </a:spcAft>
              <a:buClr>
                <a:schemeClr val="dk1"/>
              </a:buClr>
              <a:buSzPts val="1600"/>
              <a:buFont typeface="Arial"/>
              <a:buNone/>
            </a:pPr>
            <a:r>
              <a:t/>
            </a:r>
            <a:endParaRPr b="1" i="0" sz="1200" u="none" cap="none" strike="noStrike">
              <a:solidFill>
                <a:schemeClr val="dk1"/>
              </a:solidFill>
              <a:latin typeface="Work Sans Light"/>
              <a:ea typeface="Work Sans Light"/>
              <a:cs typeface="Work Sans Light"/>
              <a:sym typeface="Work Sans Light"/>
            </a:endParaRPr>
          </a:p>
        </p:txBody>
      </p:sp>
      <p:pic>
        <p:nvPicPr>
          <p:cNvPr id="177" name="Google Shape;177;p8"/>
          <p:cNvPicPr preferRelativeResize="0"/>
          <p:nvPr/>
        </p:nvPicPr>
        <p:blipFill>
          <a:blip r:embed="rId3">
            <a:alphaModFix/>
          </a:blip>
          <a:stretch>
            <a:fillRect/>
          </a:stretch>
        </p:blipFill>
        <p:spPr>
          <a:xfrm>
            <a:off x="8636601" y="234163"/>
            <a:ext cx="1080000" cy="1080000"/>
          </a:xfrm>
          <a:prstGeom prst="rect">
            <a:avLst/>
          </a:prstGeom>
          <a:noFill/>
          <a:ln>
            <a:noFill/>
          </a:ln>
        </p:spPr>
      </p:pic>
      <p:pic>
        <p:nvPicPr>
          <p:cNvPr id="178" name="Google Shape;178;p8"/>
          <p:cNvPicPr preferRelativeResize="0"/>
          <p:nvPr/>
        </p:nvPicPr>
        <p:blipFill>
          <a:blip r:embed="rId4">
            <a:alphaModFix/>
          </a:blip>
          <a:stretch>
            <a:fillRect/>
          </a:stretch>
        </p:blipFill>
        <p:spPr>
          <a:xfrm>
            <a:off x="9765949" y="233262"/>
            <a:ext cx="1080000" cy="1080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2" name="Shape 182"/>
        <p:cNvGrpSpPr/>
        <p:nvPr/>
      </p:nvGrpSpPr>
      <p:grpSpPr>
        <a:xfrm>
          <a:off x="0" y="0"/>
          <a:ext cx="0" cy="0"/>
          <a:chOff x="0" y="0"/>
          <a:chExt cx="0" cy="0"/>
        </a:xfrm>
      </p:grpSpPr>
      <p:sp>
        <p:nvSpPr>
          <p:cNvPr id="183" name="Google Shape;183;g31a45031e24_0_41"/>
          <p:cNvSpPr txBox="1"/>
          <p:nvPr/>
        </p:nvSpPr>
        <p:spPr>
          <a:xfrm>
            <a:off x="456236" y="457723"/>
            <a:ext cx="10515600" cy="6765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100"/>
              <a:buFont typeface="Arial"/>
              <a:buNone/>
            </a:pPr>
            <a:r>
              <a:rPr lang="es-MX" sz="4400">
                <a:solidFill>
                  <a:srgbClr val="0C0C0C"/>
                </a:solidFill>
                <a:latin typeface="Work Sans Medium"/>
                <a:ea typeface="Work Sans Medium"/>
                <a:cs typeface="Work Sans Medium"/>
                <a:sym typeface="Work Sans Medium"/>
              </a:rPr>
              <a:t>Justificación</a:t>
            </a:r>
            <a:endParaRPr sz="4400">
              <a:solidFill>
                <a:srgbClr val="0C0C0C"/>
              </a:solidFill>
              <a:latin typeface="Work Sans Medium"/>
              <a:ea typeface="Work Sans Medium"/>
              <a:cs typeface="Work Sans Medium"/>
              <a:sym typeface="Work Sans Medium"/>
            </a:endParaRPr>
          </a:p>
          <a:p>
            <a:pPr indent="0" lvl="0" marL="0" rtl="0" algn="l">
              <a:lnSpc>
                <a:spcPct val="90000"/>
              </a:lnSpc>
              <a:spcBef>
                <a:spcPts val="0"/>
              </a:spcBef>
              <a:spcAft>
                <a:spcPts val="0"/>
              </a:spcAft>
              <a:buClr>
                <a:schemeClr val="dk1"/>
              </a:buClr>
              <a:buSzPts val="1100"/>
              <a:buFont typeface="Arial"/>
              <a:buNone/>
            </a:pPr>
            <a:r>
              <a:t/>
            </a:r>
            <a:endParaRPr sz="4400">
              <a:solidFill>
                <a:srgbClr val="0C0C0C"/>
              </a:solidFill>
              <a:latin typeface="Work Sans Medium"/>
              <a:ea typeface="Work Sans Medium"/>
              <a:cs typeface="Work Sans Medium"/>
              <a:sym typeface="Work Sans Medium"/>
            </a:endParaRPr>
          </a:p>
          <a:p>
            <a:pPr indent="0" lvl="0" marL="0" marR="0" rtl="0" algn="l">
              <a:lnSpc>
                <a:spcPct val="90000"/>
              </a:lnSpc>
              <a:spcBef>
                <a:spcPts val="0"/>
              </a:spcBef>
              <a:spcAft>
                <a:spcPts val="0"/>
              </a:spcAft>
              <a:buClr>
                <a:srgbClr val="0C0C0C"/>
              </a:buClr>
              <a:buSzPts val="4400"/>
              <a:buFont typeface="Work Sans Medium"/>
              <a:buNone/>
            </a:pPr>
            <a:r>
              <a:t/>
            </a:r>
            <a:endParaRPr sz="4400">
              <a:solidFill>
                <a:srgbClr val="0C0C0C"/>
              </a:solidFill>
              <a:latin typeface="Work Sans Medium"/>
              <a:ea typeface="Work Sans Medium"/>
              <a:cs typeface="Work Sans Medium"/>
              <a:sym typeface="Work Sans Medium"/>
            </a:endParaRPr>
          </a:p>
        </p:txBody>
      </p:sp>
      <p:sp>
        <p:nvSpPr>
          <p:cNvPr id="184" name="Google Shape;184;g31a45031e24_0_41"/>
          <p:cNvSpPr txBox="1"/>
          <p:nvPr/>
        </p:nvSpPr>
        <p:spPr>
          <a:xfrm>
            <a:off x="624575" y="1808800"/>
            <a:ext cx="10515600" cy="3478500"/>
          </a:xfrm>
          <a:prstGeom prst="rect">
            <a:avLst/>
          </a:prstGeom>
          <a:noFill/>
          <a:ln>
            <a:noFill/>
          </a:ln>
        </p:spPr>
        <p:txBody>
          <a:bodyPr anchorCtr="0" anchor="t" bIns="45700" lIns="91425" spcFirstLastPara="1" rIns="91425" wrap="square" tIns="45700">
            <a:spAutoFit/>
          </a:bodyPr>
          <a:lstStyle/>
          <a:p>
            <a:pPr indent="0" lvl="0" marL="0" rtl="0" algn="just">
              <a:lnSpc>
                <a:spcPct val="200000"/>
              </a:lnSpc>
              <a:spcBef>
                <a:spcPts val="0"/>
              </a:spcBef>
              <a:spcAft>
                <a:spcPts val="0"/>
              </a:spcAft>
              <a:buClr>
                <a:schemeClr val="dk1"/>
              </a:buClr>
              <a:buSzPts val="1100"/>
              <a:buFont typeface="Arial"/>
              <a:buNone/>
            </a:pPr>
            <a:r>
              <a:rPr lang="es-MX" sz="2000">
                <a:solidFill>
                  <a:schemeClr val="dk1"/>
                </a:solidFill>
                <a:latin typeface="Work Sans Light"/>
                <a:ea typeface="Work Sans Light"/>
                <a:cs typeface="Work Sans Light"/>
                <a:sym typeface="Work Sans Light"/>
              </a:rPr>
              <a:t>Este planteamiento se justifica en contextos </a:t>
            </a:r>
            <a:r>
              <a:rPr lang="es-MX" sz="2000">
                <a:solidFill>
                  <a:schemeClr val="dk1"/>
                </a:solidFill>
                <a:latin typeface="Work Sans Light"/>
                <a:ea typeface="Work Sans Light"/>
                <a:cs typeface="Work Sans Light"/>
                <a:sym typeface="Work Sans Light"/>
              </a:rPr>
              <a:t>problemáticos</a:t>
            </a:r>
            <a:r>
              <a:rPr lang="es-MX" sz="2000">
                <a:solidFill>
                  <a:schemeClr val="dk1"/>
                </a:solidFill>
                <a:latin typeface="Work Sans Light"/>
                <a:ea typeface="Work Sans Light"/>
                <a:cs typeface="Work Sans Light"/>
                <a:sym typeface="Work Sans Light"/>
              </a:rPr>
              <a:t>, </a:t>
            </a:r>
            <a:r>
              <a:rPr lang="es-MX" sz="2000">
                <a:solidFill>
                  <a:schemeClr val="dk1"/>
                </a:solidFill>
                <a:latin typeface="Work Sans Light"/>
                <a:ea typeface="Work Sans Light"/>
                <a:cs typeface="Work Sans Light"/>
                <a:sym typeface="Work Sans Light"/>
              </a:rPr>
              <a:t>proporcionados por la investigación realizada y</a:t>
            </a:r>
            <a:r>
              <a:rPr lang="es-MX" sz="2000">
                <a:solidFill>
                  <a:schemeClr val="dk1"/>
                </a:solidFill>
                <a:latin typeface="Work Sans Light"/>
                <a:ea typeface="Work Sans Light"/>
                <a:cs typeface="Work Sans Light"/>
                <a:sym typeface="Work Sans Light"/>
              </a:rPr>
              <a:t> estadísticas como “</a:t>
            </a:r>
            <a:r>
              <a:rPr i="1" lang="es-MX" sz="2000">
                <a:solidFill>
                  <a:schemeClr val="dk1"/>
                </a:solidFill>
                <a:latin typeface="Work Sans Light"/>
                <a:ea typeface="Work Sans Light"/>
                <a:cs typeface="Work Sans Light"/>
                <a:sym typeface="Work Sans Light"/>
              </a:rPr>
              <a:t>El </a:t>
            </a:r>
            <a:r>
              <a:rPr b="1" i="1" lang="es-MX" sz="2000">
                <a:solidFill>
                  <a:schemeClr val="dk1"/>
                </a:solidFill>
                <a:latin typeface="Work Sans"/>
                <a:ea typeface="Work Sans"/>
                <a:cs typeface="Work Sans"/>
                <a:sym typeface="Work Sans"/>
              </a:rPr>
              <a:t>(I.P.C) de Colombia</a:t>
            </a:r>
            <a:r>
              <a:rPr i="1" lang="es-MX" sz="2000">
                <a:solidFill>
                  <a:schemeClr val="dk1"/>
                </a:solidFill>
                <a:latin typeface="Work Sans Light"/>
                <a:ea typeface="Work Sans Light"/>
                <a:cs typeface="Work Sans Light"/>
                <a:sym typeface="Work Sans Light"/>
              </a:rPr>
              <a:t>, &gt;&gt; La inflación se frena en Colombia: en agosto no subieron los precios&lt;&lt; del </a:t>
            </a:r>
            <a:r>
              <a:rPr b="1" i="1" lang="es-MX" sz="2000">
                <a:solidFill>
                  <a:schemeClr val="dk1"/>
                </a:solidFill>
                <a:latin typeface="Work Sans"/>
                <a:ea typeface="Work Sans"/>
                <a:cs typeface="Work Sans"/>
                <a:sym typeface="Work Sans"/>
              </a:rPr>
              <a:t>Diario El País</a:t>
            </a:r>
            <a:r>
              <a:rPr lang="es-MX" sz="2000">
                <a:solidFill>
                  <a:schemeClr val="dk1"/>
                </a:solidFill>
                <a:latin typeface="Work Sans Light"/>
                <a:ea typeface="Work Sans Light"/>
                <a:cs typeface="Work Sans Light"/>
                <a:sym typeface="Work Sans Light"/>
              </a:rPr>
              <a:t>”,  afirmando en agosto, el IPC, </a:t>
            </a:r>
            <a:r>
              <a:rPr b="1" lang="es-MX" sz="2000">
                <a:solidFill>
                  <a:schemeClr val="dk1"/>
                </a:solidFill>
                <a:latin typeface="Work Sans"/>
                <a:ea typeface="Work Sans"/>
                <a:cs typeface="Work Sans"/>
                <a:sym typeface="Work Sans"/>
              </a:rPr>
              <a:t>índice de precios al consumidor</a:t>
            </a:r>
            <a:r>
              <a:rPr lang="es-MX" sz="2000">
                <a:solidFill>
                  <a:schemeClr val="dk1"/>
                </a:solidFill>
                <a:latin typeface="Work Sans Light"/>
                <a:ea typeface="Work Sans Light"/>
                <a:cs typeface="Work Sans Light"/>
                <a:sym typeface="Work Sans Light"/>
              </a:rPr>
              <a:t>, fue </a:t>
            </a:r>
            <a:r>
              <a:rPr b="1" lang="es-MX" sz="2000" u="sng">
                <a:solidFill>
                  <a:schemeClr val="dk1"/>
                </a:solidFill>
                <a:latin typeface="Work Sans"/>
                <a:ea typeface="Work Sans"/>
                <a:cs typeface="Work Sans"/>
                <a:sym typeface="Work Sans"/>
              </a:rPr>
              <a:t>descendente en  “6,12%”</a:t>
            </a:r>
            <a:r>
              <a:rPr lang="es-MX" sz="2000">
                <a:solidFill>
                  <a:schemeClr val="dk1"/>
                </a:solidFill>
                <a:latin typeface="Work Sans Light"/>
                <a:ea typeface="Work Sans Light"/>
                <a:cs typeface="Work Sans Light"/>
                <a:sym typeface="Work Sans Light"/>
              </a:rPr>
              <a:t>, “</a:t>
            </a:r>
            <a:r>
              <a:rPr i="1" lang="es-MX" sz="2000">
                <a:solidFill>
                  <a:schemeClr val="dk1"/>
                </a:solidFill>
                <a:latin typeface="Work Sans Light"/>
                <a:ea typeface="Work Sans Light"/>
                <a:cs typeface="Work Sans Light"/>
                <a:sym typeface="Work Sans Light"/>
              </a:rPr>
              <a:t>no muestran una variación mensual, </a:t>
            </a:r>
            <a:r>
              <a:rPr b="1" i="1" lang="es-MX" sz="2000">
                <a:solidFill>
                  <a:schemeClr val="dk1"/>
                </a:solidFill>
                <a:latin typeface="Work Sans"/>
                <a:ea typeface="Work Sans"/>
                <a:cs typeface="Work Sans"/>
                <a:sym typeface="Work Sans"/>
              </a:rPr>
              <a:t>algo</a:t>
            </a:r>
            <a:r>
              <a:rPr i="1" lang="es-MX" sz="2000">
                <a:solidFill>
                  <a:schemeClr val="dk1"/>
                </a:solidFill>
                <a:latin typeface="Work Sans Light"/>
                <a:ea typeface="Work Sans Light"/>
                <a:cs typeface="Work Sans Light"/>
                <a:sym typeface="Work Sans Light"/>
              </a:rPr>
              <a:t> </a:t>
            </a:r>
            <a:r>
              <a:rPr b="1" i="1" lang="es-MX" sz="2000">
                <a:solidFill>
                  <a:schemeClr val="dk1"/>
                </a:solidFill>
                <a:latin typeface="Work Sans"/>
                <a:ea typeface="Work Sans"/>
                <a:cs typeface="Work Sans"/>
                <a:sym typeface="Work Sans"/>
              </a:rPr>
              <a:t>inusual</a:t>
            </a:r>
            <a:r>
              <a:rPr lang="es-MX" sz="2000">
                <a:solidFill>
                  <a:schemeClr val="dk1"/>
                </a:solidFill>
                <a:latin typeface="Work Sans Light"/>
                <a:ea typeface="Work Sans Light"/>
                <a:cs typeface="Work Sans Light"/>
                <a:sym typeface="Work Sans Light"/>
              </a:rPr>
              <a:t>”, (</a:t>
            </a:r>
            <a:r>
              <a:rPr lang="es-MX" sz="2000" u="sng">
                <a:solidFill>
                  <a:schemeClr val="hlink"/>
                </a:solidFill>
                <a:latin typeface="Work Sans Light"/>
                <a:ea typeface="Work Sans Light"/>
                <a:cs typeface="Work Sans Light"/>
                <a:sym typeface="Work Sans Light"/>
                <a:hlinkClick r:id="rId4"/>
              </a:rPr>
              <a:t>Reynoso</a:t>
            </a:r>
            <a:r>
              <a:rPr lang="es-MX" sz="2000">
                <a:solidFill>
                  <a:schemeClr val="dk1"/>
                </a:solidFill>
                <a:latin typeface="Work Sans Light"/>
                <a:ea typeface="Work Sans Light"/>
                <a:cs typeface="Work Sans Light"/>
                <a:sym typeface="Work Sans Light"/>
              </a:rPr>
              <a:t>, 2024).</a:t>
            </a:r>
            <a:endParaRPr sz="2000">
              <a:solidFill>
                <a:schemeClr val="dk1"/>
              </a:solidFill>
              <a:latin typeface="Work Sans Light"/>
              <a:ea typeface="Work Sans Light"/>
              <a:cs typeface="Work Sans Light"/>
              <a:sym typeface="Work Sans Light"/>
            </a:endParaRPr>
          </a:p>
          <a:p>
            <a:pPr indent="0" lvl="0" marL="0" rtl="0" algn="just">
              <a:lnSpc>
                <a:spcPct val="200000"/>
              </a:lnSpc>
              <a:spcBef>
                <a:spcPts val="0"/>
              </a:spcBef>
              <a:spcAft>
                <a:spcPts val="0"/>
              </a:spcAft>
              <a:buClr>
                <a:schemeClr val="dk1"/>
              </a:buClr>
              <a:buSzPts val="1100"/>
              <a:buFont typeface="Arial"/>
              <a:buNone/>
            </a:pPr>
            <a:r>
              <a:t/>
            </a:r>
            <a:endParaRPr sz="2000">
              <a:solidFill>
                <a:schemeClr val="dk1"/>
              </a:solidFill>
              <a:latin typeface="Work Sans Light"/>
              <a:ea typeface="Work Sans Light"/>
              <a:cs typeface="Work Sans Light"/>
              <a:sym typeface="Work Sans Light"/>
            </a:endParaRPr>
          </a:p>
        </p:txBody>
      </p:sp>
      <p:pic>
        <p:nvPicPr>
          <p:cNvPr id="185" name="Google Shape;185;g31a45031e24_0_41"/>
          <p:cNvPicPr preferRelativeResize="0"/>
          <p:nvPr/>
        </p:nvPicPr>
        <p:blipFill>
          <a:blip r:embed="rId5">
            <a:alphaModFix/>
          </a:blip>
          <a:stretch>
            <a:fillRect/>
          </a:stretch>
        </p:blipFill>
        <p:spPr>
          <a:xfrm>
            <a:off x="8474851" y="120038"/>
            <a:ext cx="1080000" cy="1080000"/>
          </a:xfrm>
          <a:prstGeom prst="rect">
            <a:avLst/>
          </a:prstGeom>
          <a:noFill/>
          <a:ln>
            <a:noFill/>
          </a:ln>
        </p:spPr>
      </p:pic>
      <p:pic>
        <p:nvPicPr>
          <p:cNvPr id="186" name="Google Shape;186;g31a45031e24_0_41"/>
          <p:cNvPicPr preferRelativeResize="0"/>
          <p:nvPr/>
        </p:nvPicPr>
        <p:blipFill>
          <a:blip r:embed="rId6">
            <a:alphaModFix/>
          </a:blip>
          <a:stretch>
            <a:fillRect/>
          </a:stretch>
        </p:blipFill>
        <p:spPr>
          <a:xfrm>
            <a:off x="9640374" y="120062"/>
            <a:ext cx="1080000" cy="1080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0" name="Shape 190"/>
        <p:cNvGrpSpPr/>
        <p:nvPr/>
      </p:nvGrpSpPr>
      <p:grpSpPr>
        <a:xfrm>
          <a:off x="0" y="0"/>
          <a:ext cx="0" cy="0"/>
          <a:chOff x="0" y="0"/>
          <a:chExt cx="0" cy="0"/>
        </a:xfrm>
      </p:grpSpPr>
      <p:sp>
        <p:nvSpPr>
          <p:cNvPr id="191" name="Google Shape;191;g31a45031e24_0_51"/>
          <p:cNvSpPr txBox="1"/>
          <p:nvPr/>
        </p:nvSpPr>
        <p:spPr>
          <a:xfrm>
            <a:off x="456236" y="457723"/>
            <a:ext cx="10515600" cy="6765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100"/>
              <a:buFont typeface="Arial"/>
              <a:buNone/>
            </a:pPr>
            <a:r>
              <a:rPr lang="es-MX" sz="4400">
                <a:solidFill>
                  <a:srgbClr val="0C0C0C"/>
                </a:solidFill>
                <a:latin typeface="Work Sans Medium"/>
                <a:ea typeface="Work Sans Medium"/>
                <a:cs typeface="Work Sans Medium"/>
                <a:sym typeface="Work Sans Medium"/>
              </a:rPr>
              <a:t>Justificación</a:t>
            </a:r>
            <a:endParaRPr sz="4400">
              <a:solidFill>
                <a:srgbClr val="0C0C0C"/>
              </a:solidFill>
              <a:latin typeface="Work Sans Medium"/>
              <a:ea typeface="Work Sans Medium"/>
              <a:cs typeface="Work Sans Medium"/>
              <a:sym typeface="Work Sans Medium"/>
            </a:endParaRPr>
          </a:p>
          <a:p>
            <a:pPr indent="0" lvl="0" marL="0" rtl="0" algn="l">
              <a:lnSpc>
                <a:spcPct val="90000"/>
              </a:lnSpc>
              <a:spcBef>
                <a:spcPts val="0"/>
              </a:spcBef>
              <a:spcAft>
                <a:spcPts val="0"/>
              </a:spcAft>
              <a:buClr>
                <a:schemeClr val="dk1"/>
              </a:buClr>
              <a:buSzPts val="1100"/>
              <a:buFont typeface="Arial"/>
              <a:buNone/>
            </a:pPr>
            <a:r>
              <a:t/>
            </a:r>
            <a:endParaRPr sz="4400">
              <a:solidFill>
                <a:srgbClr val="0C0C0C"/>
              </a:solidFill>
              <a:latin typeface="Work Sans Medium"/>
              <a:ea typeface="Work Sans Medium"/>
              <a:cs typeface="Work Sans Medium"/>
              <a:sym typeface="Work Sans Medium"/>
            </a:endParaRPr>
          </a:p>
          <a:p>
            <a:pPr indent="0" lvl="0" marL="0" marR="0" rtl="0" algn="l">
              <a:lnSpc>
                <a:spcPct val="90000"/>
              </a:lnSpc>
              <a:spcBef>
                <a:spcPts val="0"/>
              </a:spcBef>
              <a:spcAft>
                <a:spcPts val="0"/>
              </a:spcAft>
              <a:buClr>
                <a:srgbClr val="0C0C0C"/>
              </a:buClr>
              <a:buSzPts val="4400"/>
              <a:buFont typeface="Work Sans Medium"/>
              <a:buNone/>
            </a:pPr>
            <a:r>
              <a:t/>
            </a:r>
            <a:endParaRPr sz="4400">
              <a:solidFill>
                <a:srgbClr val="0C0C0C"/>
              </a:solidFill>
              <a:latin typeface="Work Sans Medium"/>
              <a:ea typeface="Work Sans Medium"/>
              <a:cs typeface="Work Sans Medium"/>
              <a:sym typeface="Work Sans Medium"/>
            </a:endParaRPr>
          </a:p>
        </p:txBody>
      </p:sp>
      <p:sp>
        <p:nvSpPr>
          <p:cNvPr id="192" name="Google Shape;192;g31a45031e24_0_51"/>
          <p:cNvSpPr txBox="1"/>
          <p:nvPr/>
        </p:nvSpPr>
        <p:spPr>
          <a:xfrm>
            <a:off x="649750" y="1569700"/>
            <a:ext cx="10515600" cy="5325600"/>
          </a:xfrm>
          <a:prstGeom prst="rect">
            <a:avLst/>
          </a:prstGeom>
          <a:noFill/>
          <a:ln>
            <a:noFill/>
          </a:ln>
        </p:spPr>
        <p:txBody>
          <a:bodyPr anchorCtr="0" anchor="t" bIns="45700" lIns="91425" spcFirstLastPara="1" rIns="91425" wrap="square" tIns="45700">
            <a:spAutoFit/>
          </a:bodyPr>
          <a:lstStyle/>
          <a:p>
            <a:pPr indent="0" lvl="0" marL="0" rtl="0" algn="just">
              <a:lnSpc>
                <a:spcPct val="200000"/>
              </a:lnSpc>
              <a:spcBef>
                <a:spcPts val="0"/>
              </a:spcBef>
              <a:spcAft>
                <a:spcPts val="0"/>
              </a:spcAft>
              <a:buClr>
                <a:schemeClr val="dk1"/>
              </a:buClr>
              <a:buSzPts val="1100"/>
              <a:buFont typeface="Arial"/>
              <a:buNone/>
            </a:pPr>
            <a:r>
              <a:rPr lang="es-MX" sz="2000">
                <a:solidFill>
                  <a:schemeClr val="dk1"/>
                </a:solidFill>
                <a:latin typeface="Work Sans Light"/>
                <a:ea typeface="Work Sans Light"/>
                <a:cs typeface="Work Sans Light"/>
                <a:sym typeface="Work Sans Light"/>
              </a:rPr>
              <a:t>Sin embargo, esto </a:t>
            </a:r>
            <a:r>
              <a:rPr b="1" lang="es-MX" sz="2000">
                <a:solidFill>
                  <a:schemeClr val="dk1"/>
                </a:solidFill>
                <a:latin typeface="Work Sans"/>
                <a:ea typeface="Work Sans"/>
                <a:cs typeface="Work Sans"/>
                <a:sym typeface="Work Sans"/>
              </a:rPr>
              <a:t>varía</a:t>
            </a:r>
            <a:r>
              <a:rPr b="1" lang="es-MX" sz="2000">
                <a:solidFill>
                  <a:schemeClr val="dk1"/>
                </a:solidFill>
                <a:latin typeface="Work Sans"/>
                <a:ea typeface="Work Sans"/>
                <a:cs typeface="Work Sans"/>
                <a:sym typeface="Work Sans"/>
              </a:rPr>
              <a:t> cada vez más</a:t>
            </a:r>
            <a:r>
              <a:rPr lang="es-MX" sz="2000">
                <a:solidFill>
                  <a:schemeClr val="dk1"/>
                </a:solidFill>
                <a:latin typeface="Work Sans Light"/>
                <a:ea typeface="Work Sans Light"/>
                <a:cs typeface="Work Sans Light"/>
                <a:sym typeface="Work Sans Light"/>
              </a:rPr>
              <a:t>, </a:t>
            </a:r>
            <a:r>
              <a:rPr b="1" lang="es-MX" sz="2000" u="sng">
                <a:solidFill>
                  <a:schemeClr val="dk1"/>
                </a:solidFill>
                <a:latin typeface="Work Sans"/>
                <a:ea typeface="Work Sans"/>
                <a:cs typeface="Work Sans"/>
                <a:sym typeface="Work Sans"/>
              </a:rPr>
              <a:t>aumentando</a:t>
            </a:r>
            <a:r>
              <a:rPr lang="es-MX" sz="2000">
                <a:solidFill>
                  <a:schemeClr val="dk1"/>
                </a:solidFill>
                <a:latin typeface="Work Sans Light"/>
                <a:ea typeface="Work Sans Light"/>
                <a:cs typeface="Work Sans Light"/>
                <a:sym typeface="Work Sans Light"/>
              </a:rPr>
              <a:t> la </a:t>
            </a:r>
            <a:r>
              <a:rPr i="1" lang="es-MX" sz="2000">
                <a:solidFill>
                  <a:schemeClr val="dk1"/>
                </a:solidFill>
                <a:latin typeface="Work Sans Light"/>
                <a:ea typeface="Work Sans Light"/>
                <a:cs typeface="Work Sans Light"/>
                <a:sym typeface="Work Sans Light"/>
              </a:rPr>
              <a:t>tasa</a:t>
            </a:r>
            <a:r>
              <a:rPr i="1" lang="es-MX" sz="2000">
                <a:solidFill>
                  <a:schemeClr val="dk1"/>
                </a:solidFill>
                <a:latin typeface="Work Sans Light"/>
                <a:ea typeface="Work Sans Light"/>
                <a:cs typeface="Work Sans Light"/>
                <a:sym typeface="Work Sans Light"/>
              </a:rPr>
              <a:t> de </a:t>
            </a:r>
            <a:r>
              <a:rPr i="1" lang="es-MX" sz="2000">
                <a:solidFill>
                  <a:schemeClr val="dk1"/>
                </a:solidFill>
                <a:latin typeface="Work Sans Light"/>
                <a:ea typeface="Work Sans Light"/>
                <a:cs typeface="Work Sans Light"/>
                <a:sym typeface="Work Sans Light"/>
              </a:rPr>
              <a:t>adquisición</a:t>
            </a:r>
            <a:r>
              <a:rPr lang="es-MX" sz="2000">
                <a:solidFill>
                  <a:schemeClr val="dk1"/>
                </a:solidFill>
                <a:latin typeface="Work Sans Light"/>
                <a:ea typeface="Work Sans Light"/>
                <a:cs typeface="Work Sans Light"/>
                <a:sym typeface="Work Sans Light"/>
              </a:rPr>
              <a:t> de </a:t>
            </a:r>
            <a:r>
              <a:rPr b="1" lang="es-MX" sz="2000">
                <a:solidFill>
                  <a:schemeClr val="dk1"/>
                </a:solidFill>
                <a:latin typeface="Work Sans"/>
                <a:ea typeface="Work Sans"/>
                <a:cs typeface="Work Sans"/>
                <a:sym typeface="Work Sans"/>
              </a:rPr>
              <a:t>productos</a:t>
            </a:r>
            <a:r>
              <a:rPr lang="es-MX" sz="2000">
                <a:solidFill>
                  <a:schemeClr val="dk1"/>
                </a:solidFill>
                <a:latin typeface="Work Sans Light"/>
                <a:ea typeface="Work Sans Light"/>
                <a:cs typeface="Work Sans Light"/>
                <a:sym typeface="Work Sans Light"/>
              </a:rPr>
              <a:t>, propiamente de </a:t>
            </a:r>
            <a:r>
              <a:rPr b="1" lang="es-MX" sz="2000">
                <a:solidFill>
                  <a:schemeClr val="dk1"/>
                </a:solidFill>
                <a:latin typeface="Work Sans"/>
                <a:ea typeface="Work Sans"/>
                <a:cs typeface="Work Sans"/>
                <a:sym typeface="Work Sans"/>
              </a:rPr>
              <a:t>la canasta familiar</a:t>
            </a:r>
            <a:r>
              <a:rPr lang="es-MX" sz="2000">
                <a:solidFill>
                  <a:schemeClr val="dk1"/>
                </a:solidFill>
                <a:latin typeface="Work Sans Light"/>
                <a:ea typeface="Work Sans Light"/>
                <a:cs typeface="Work Sans Light"/>
                <a:sym typeface="Work Sans Light"/>
              </a:rPr>
              <a:t>, es decir, </a:t>
            </a:r>
            <a:r>
              <a:rPr b="1" lang="es-MX" sz="2000" u="sng">
                <a:solidFill>
                  <a:schemeClr val="dk1"/>
                </a:solidFill>
                <a:latin typeface="Work Sans"/>
                <a:ea typeface="Work Sans"/>
                <a:cs typeface="Work Sans"/>
                <a:sym typeface="Work Sans"/>
              </a:rPr>
              <a:t>el alza de precios</a:t>
            </a:r>
            <a:r>
              <a:rPr lang="es-MX" sz="2000">
                <a:solidFill>
                  <a:schemeClr val="dk1"/>
                </a:solidFill>
                <a:latin typeface="Work Sans Light"/>
                <a:ea typeface="Work Sans Light"/>
                <a:cs typeface="Work Sans Light"/>
                <a:sym typeface="Work Sans Light"/>
              </a:rPr>
              <a:t>, generando en los consumidores, </a:t>
            </a:r>
            <a:r>
              <a:rPr b="1" lang="es-MX" sz="2000">
                <a:solidFill>
                  <a:schemeClr val="dk1"/>
                </a:solidFill>
                <a:latin typeface="Work Sans"/>
                <a:ea typeface="Work Sans"/>
                <a:cs typeface="Work Sans"/>
                <a:sym typeface="Work Sans"/>
              </a:rPr>
              <a:t>cambios repentinos</a:t>
            </a:r>
            <a:r>
              <a:rPr lang="es-MX" sz="2000">
                <a:solidFill>
                  <a:schemeClr val="dk1"/>
                </a:solidFill>
                <a:latin typeface="Work Sans Light"/>
                <a:ea typeface="Work Sans Light"/>
                <a:cs typeface="Work Sans Light"/>
                <a:sym typeface="Work Sans Light"/>
              </a:rPr>
              <a:t> frente al </a:t>
            </a:r>
            <a:r>
              <a:rPr lang="es-MX" sz="2000">
                <a:solidFill>
                  <a:schemeClr val="dk1"/>
                </a:solidFill>
                <a:latin typeface="Work Sans Light"/>
                <a:ea typeface="Work Sans Light"/>
                <a:cs typeface="Work Sans Light"/>
                <a:sym typeface="Work Sans Light"/>
              </a:rPr>
              <a:t>priorizar</a:t>
            </a:r>
            <a:r>
              <a:rPr lang="es-MX" sz="2000">
                <a:solidFill>
                  <a:schemeClr val="dk1"/>
                </a:solidFill>
                <a:latin typeface="Work Sans Light"/>
                <a:ea typeface="Work Sans Light"/>
                <a:cs typeface="Work Sans Light"/>
                <a:sym typeface="Work Sans Light"/>
              </a:rPr>
              <a:t> lo primordial para </a:t>
            </a:r>
            <a:r>
              <a:rPr b="1" lang="es-MX" sz="2000">
                <a:solidFill>
                  <a:schemeClr val="dk1"/>
                </a:solidFill>
                <a:latin typeface="Work Sans"/>
                <a:ea typeface="Work Sans"/>
                <a:cs typeface="Work Sans"/>
                <a:sym typeface="Work Sans"/>
              </a:rPr>
              <a:t>la supervivencia</a:t>
            </a:r>
            <a:r>
              <a:rPr lang="es-MX" sz="2000">
                <a:solidFill>
                  <a:schemeClr val="dk1"/>
                </a:solidFill>
                <a:latin typeface="Work Sans Light"/>
                <a:ea typeface="Work Sans Light"/>
                <a:cs typeface="Work Sans Light"/>
                <a:sym typeface="Work Sans Light"/>
              </a:rPr>
              <a:t>.</a:t>
            </a:r>
            <a:endParaRPr sz="2000">
              <a:solidFill>
                <a:schemeClr val="dk1"/>
              </a:solidFill>
              <a:latin typeface="Work Sans Light"/>
              <a:ea typeface="Work Sans Light"/>
              <a:cs typeface="Work Sans Light"/>
              <a:sym typeface="Work Sans Light"/>
            </a:endParaRPr>
          </a:p>
          <a:p>
            <a:pPr indent="0" lvl="0" marL="0" rtl="0" algn="just">
              <a:lnSpc>
                <a:spcPct val="200000"/>
              </a:lnSpc>
              <a:spcBef>
                <a:spcPts val="0"/>
              </a:spcBef>
              <a:spcAft>
                <a:spcPts val="0"/>
              </a:spcAft>
              <a:buClr>
                <a:schemeClr val="dk1"/>
              </a:buClr>
              <a:buSzPts val="1100"/>
              <a:buFont typeface="Arial"/>
              <a:buNone/>
            </a:pPr>
            <a:r>
              <a:t/>
            </a:r>
            <a:endParaRPr sz="2000">
              <a:solidFill>
                <a:schemeClr val="dk1"/>
              </a:solidFill>
              <a:latin typeface="Work Sans Light"/>
              <a:ea typeface="Work Sans Light"/>
              <a:cs typeface="Work Sans Light"/>
              <a:sym typeface="Work Sans Light"/>
            </a:endParaRPr>
          </a:p>
          <a:p>
            <a:pPr indent="0" lvl="0" marL="0" rtl="0" algn="just">
              <a:lnSpc>
                <a:spcPct val="200000"/>
              </a:lnSpc>
              <a:spcBef>
                <a:spcPts val="0"/>
              </a:spcBef>
              <a:spcAft>
                <a:spcPts val="0"/>
              </a:spcAft>
              <a:buClr>
                <a:schemeClr val="dk1"/>
              </a:buClr>
              <a:buSzPts val="1100"/>
              <a:buFont typeface="Arial"/>
              <a:buNone/>
            </a:pPr>
            <a:r>
              <a:rPr lang="es-MX" sz="2000">
                <a:solidFill>
                  <a:schemeClr val="dk1"/>
                </a:solidFill>
                <a:latin typeface="Work Sans Light"/>
                <a:ea typeface="Work Sans Light"/>
                <a:cs typeface="Work Sans Light"/>
                <a:sym typeface="Work Sans Light"/>
              </a:rPr>
              <a:t>Sumado a esto, la </a:t>
            </a:r>
            <a:r>
              <a:rPr b="1" lang="es-MX" sz="2000">
                <a:solidFill>
                  <a:schemeClr val="dk1"/>
                </a:solidFill>
                <a:latin typeface="Work Sans"/>
                <a:ea typeface="Work Sans"/>
                <a:cs typeface="Work Sans"/>
                <a:sym typeface="Work Sans"/>
              </a:rPr>
              <a:t>falta de conocimiento</a:t>
            </a:r>
            <a:r>
              <a:rPr lang="es-MX" sz="2000">
                <a:solidFill>
                  <a:schemeClr val="dk1"/>
                </a:solidFill>
                <a:latin typeface="Work Sans Light"/>
                <a:ea typeface="Work Sans Light"/>
                <a:cs typeface="Work Sans Light"/>
                <a:sym typeface="Work Sans Light"/>
              </a:rPr>
              <a:t> de algunas personas en temas administrativos </a:t>
            </a:r>
            <a:r>
              <a:rPr b="1" lang="es-MX" sz="2000">
                <a:solidFill>
                  <a:schemeClr val="dk1"/>
                </a:solidFill>
                <a:latin typeface="Work Sans"/>
                <a:ea typeface="Work Sans"/>
                <a:cs typeface="Work Sans"/>
                <a:sym typeface="Work Sans"/>
              </a:rPr>
              <a:t>de </a:t>
            </a:r>
            <a:r>
              <a:rPr b="1" lang="es-MX" sz="2000">
                <a:solidFill>
                  <a:schemeClr val="dk1"/>
                </a:solidFill>
                <a:latin typeface="Work Sans"/>
                <a:ea typeface="Work Sans"/>
                <a:cs typeface="Work Sans"/>
                <a:sym typeface="Work Sans"/>
              </a:rPr>
              <a:t>financiación</a:t>
            </a:r>
            <a:r>
              <a:rPr lang="es-MX" sz="2000">
                <a:solidFill>
                  <a:schemeClr val="dk1"/>
                </a:solidFill>
                <a:latin typeface="Work Sans Light"/>
                <a:ea typeface="Work Sans Light"/>
                <a:cs typeface="Work Sans Light"/>
                <a:sym typeface="Work Sans Light"/>
              </a:rPr>
              <a:t>, genera una muy </a:t>
            </a:r>
            <a:r>
              <a:rPr b="1" lang="es-MX" sz="2000">
                <a:solidFill>
                  <a:schemeClr val="dk1"/>
                </a:solidFill>
                <a:latin typeface="Work Sans"/>
                <a:ea typeface="Work Sans"/>
                <a:cs typeface="Work Sans"/>
                <a:sym typeface="Work Sans"/>
              </a:rPr>
              <a:t>mala </a:t>
            </a:r>
            <a:r>
              <a:rPr b="1" lang="es-MX" sz="2000">
                <a:solidFill>
                  <a:schemeClr val="dk1"/>
                </a:solidFill>
                <a:latin typeface="Work Sans"/>
                <a:ea typeface="Work Sans"/>
                <a:cs typeface="Work Sans"/>
                <a:sym typeface="Work Sans"/>
              </a:rPr>
              <a:t>organización</a:t>
            </a:r>
            <a:r>
              <a:rPr lang="es-MX" sz="2000">
                <a:solidFill>
                  <a:schemeClr val="dk1"/>
                </a:solidFill>
                <a:latin typeface="Work Sans Light"/>
                <a:ea typeface="Work Sans Light"/>
                <a:cs typeface="Work Sans Light"/>
                <a:sym typeface="Work Sans Light"/>
              </a:rPr>
              <a:t> en la compra de sus alimentos, contribuyendo a la pobreza en Colombia.</a:t>
            </a:r>
            <a:endParaRPr sz="2000">
              <a:solidFill>
                <a:schemeClr val="dk1"/>
              </a:solidFill>
              <a:latin typeface="Work Sans Light"/>
              <a:ea typeface="Work Sans Light"/>
              <a:cs typeface="Work Sans Light"/>
              <a:sym typeface="Work Sans Light"/>
            </a:endParaRPr>
          </a:p>
          <a:p>
            <a:pPr indent="0" lvl="0" marL="0" rtl="0" algn="just">
              <a:lnSpc>
                <a:spcPct val="200000"/>
              </a:lnSpc>
              <a:spcBef>
                <a:spcPts val="0"/>
              </a:spcBef>
              <a:spcAft>
                <a:spcPts val="0"/>
              </a:spcAft>
              <a:buClr>
                <a:schemeClr val="dk1"/>
              </a:buClr>
              <a:buSzPts val="1100"/>
              <a:buFont typeface="Arial"/>
              <a:buNone/>
            </a:pPr>
            <a:r>
              <a:t/>
            </a:r>
            <a:endParaRPr sz="2000">
              <a:solidFill>
                <a:schemeClr val="dk1"/>
              </a:solidFill>
              <a:latin typeface="Work Sans Light"/>
              <a:ea typeface="Work Sans Light"/>
              <a:cs typeface="Work Sans Light"/>
              <a:sym typeface="Work Sans Light"/>
            </a:endParaRPr>
          </a:p>
        </p:txBody>
      </p:sp>
      <p:pic>
        <p:nvPicPr>
          <p:cNvPr id="193" name="Google Shape;193;g31a45031e24_0_51"/>
          <p:cNvPicPr preferRelativeResize="0"/>
          <p:nvPr/>
        </p:nvPicPr>
        <p:blipFill>
          <a:blip r:embed="rId4">
            <a:alphaModFix/>
          </a:blip>
          <a:stretch>
            <a:fillRect/>
          </a:stretch>
        </p:blipFill>
        <p:spPr>
          <a:xfrm>
            <a:off x="8474851" y="120038"/>
            <a:ext cx="1080000" cy="1080000"/>
          </a:xfrm>
          <a:prstGeom prst="rect">
            <a:avLst/>
          </a:prstGeom>
          <a:noFill/>
          <a:ln>
            <a:noFill/>
          </a:ln>
        </p:spPr>
      </p:pic>
      <p:pic>
        <p:nvPicPr>
          <p:cNvPr id="194" name="Google Shape;194;g31a45031e24_0_51"/>
          <p:cNvPicPr preferRelativeResize="0"/>
          <p:nvPr/>
        </p:nvPicPr>
        <p:blipFill>
          <a:blip r:embed="rId5">
            <a:alphaModFix/>
          </a:blip>
          <a:stretch>
            <a:fillRect/>
          </a:stretch>
        </p:blipFill>
        <p:spPr>
          <a:xfrm>
            <a:off x="9640374" y="120062"/>
            <a:ext cx="1080000" cy="108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0"/>
          <p:cNvSpPr txBox="1"/>
          <p:nvPr>
            <p:ph type="title"/>
          </p:nvPr>
        </p:nvSpPr>
        <p:spPr>
          <a:xfrm>
            <a:off x="138436" y="110431"/>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sp>
        <p:nvSpPr>
          <p:cNvPr id="200" name="Google Shape;200;p10"/>
          <p:cNvSpPr txBox="1"/>
          <p:nvPr/>
        </p:nvSpPr>
        <p:spPr>
          <a:xfrm>
            <a:off x="372353" y="1667521"/>
            <a:ext cx="11447400" cy="6988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t/>
            </a:r>
            <a:endParaRPr b="0" i="0" sz="1400" u="none" cap="none" strike="noStrike">
              <a:solidFill>
                <a:srgbClr val="000000"/>
              </a:solidFill>
              <a:latin typeface="Arial"/>
              <a:ea typeface="Arial"/>
              <a:cs typeface="Arial"/>
              <a:sym typeface="Arial"/>
            </a:endParaRPr>
          </a:p>
          <a:p>
            <a:pPr indent="0" lvl="0" marL="457200" rtl="0" algn="just">
              <a:lnSpc>
                <a:spcPct val="200000"/>
              </a:lnSpc>
              <a:spcBef>
                <a:spcPts val="0"/>
              </a:spcBef>
              <a:spcAft>
                <a:spcPts val="0"/>
              </a:spcAft>
              <a:buClr>
                <a:schemeClr val="dk1"/>
              </a:buClr>
              <a:buSzPts val="1100"/>
              <a:buFont typeface="Arial"/>
              <a:buNone/>
            </a:pPr>
            <a:r>
              <a:rPr lang="es-MX" sz="1700">
                <a:solidFill>
                  <a:schemeClr val="dk1"/>
                </a:solidFill>
                <a:latin typeface="Work Sans Light"/>
                <a:ea typeface="Work Sans Light"/>
                <a:cs typeface="Work Sans Light"/>
                <a:sym typeface="Work Sans Light"/>
              </a:rPr>
              <a:t>Bien dicho en el contexto </a:t>
            </a:r>
            <a:r>
              <a:rPr lang="es-MX" sz="1700">
                <a:solidFill>
                  <a:schemeClr val="dk1"/>
                </a:solidFill>
                <a:latin typeface="Work Sans Light"/>
                <a:ea typeface="Work Sans Light"/>
                <a:cs typeface="Work Sans Light"/>
                <a:sym typeface="Work Sans Light"/>
              </a:rPr>
              <a:t>problemático</a:t>
            </a:r>
            <a:r>
              <a:rPr lang="es-MX" sz="1700">
                <a:solidFill>
                  <a:schemeClr val="dk1"/>
                </a:solidFill>
                <a:latin typeface="Work Sans Light"/>
                <a:ea typeface="Work Sans Light"/>
                <a:cs typeface="Work Sans Light"/>
                <a:sym typeface="Work Sans Light"/>
              </a:rPr>
              <a:t>, en la era digital actual, la necesidad de información precisa y actualizada se ha vuelto fundamental para la toma de decisiones, para satisfacer esta demanda; Proyectos como LuckasEnt buscan desarrollar herramientas que empoderen a los consumidores y les permitan tomar decisiones de compras más informadas.</a:t>
            </a:r>
            <a:endParaRPr sz="1700">
              <a:solidFill>
                <a:schemeClr val="dk1"/>
              </a:solidFill>
              <a:latin typeface="Work Sans Light"/>
              <a:ea typeface="Work Sans Light"/>
              <a:cs typeface="Work Sans Light"/>
              <a:sym typeface="Work Sans Light"/>
            </a:endParaRPr>
          </a:p>
          <a:p>
            <a:pPr indent="0" lvl="0" marL="457200" rtl="0" algn="just">
              <a:lnSpc>
                <a:spcPct val="200000"/>
              </a:lnSpc>
              <a:spcBef>
                <a:spcPts val="0"/>
              </a:spcBef>
              <a:spcAft>
                <a:spcPts val="0"/>
              </a:spcAft>
              <a:buClr>
                <a:schemeClr val="dk1"/>
              </a:buClr>
              <a:buSzPts val="1100"/>
              <a:buFont typeface="Arial"/>
              <a:buNone/>
            </a:pPr>
            <a:r>
              <a:t/>
            </a:r>
            <a:endParaRPr sz="1700">
              <a:solidFill>
                <a:schemeClr val="dk1"/>
              </a:solidFill>
              <a:latin typeface="Work Sans Light"/>
              <a:ea typeface="Work Sans Light"/>
              <a:cs typeface="Work Sans Light"/>
              <a:sym typeface="Work Sans Light"/>
            </a:endParaRPr>
          </a:p>
          <a:p>
            <a:pPr indent="0" lvl="0" marL="457200" rtl="0" algn="just">
              <a:lnSpc>
                <a:spcPct val="200000"/>
              </a:lnSpc>
              <a:spcBef>
                <a:spcPts val="0"/>
              </a:spcBef>
              <a:spcAft>
                <a:spcPts val="0"/>
              </a:spcAft>
              <a:buClr>
                <a:schemeClr val="dk1"/>
              </a:buClr>
              <a:buSzPts val="1100"/>
              <a:buFont typeface="Arial"/>
              <a:buNone/>
            </a:pPr>
            <a:r>
              <a:rPr lang="es-MX" sz="1700">
                <a:solidFill>
                  <a:schemeClr val="dk1"/>
                </a:solidFill>
                <a:latin typeface="Work Sans Light"/>
                <a:ea typeface="Work Sans Light"/>
                <a:cs typeface="Work Sans Light"/>
                <a:sym typeface="Work Sans Light"/>
              </a:rPr>
              <a:t>LuckasEnt es un software diseñado para comparar los precios de productos de la canasta básica en diferentes </a:t>
            </a:r>
            <a:r>
              <a:rPr lang="es-MX" sz="1700">
                <a:solidFill>
                  <a:schemeClr val="dk1"/>
                </a:solidFill>
                <a:latin typeface="Work Sans Light"/>
                <a:ea typeface="Work Sans Light"/>
                <a:cs typeface="Work Sans Light"/>
                <a:sym typeface="Work Sans Light"/>
              </a:rPr>
              <a:t>retailers</a:t>
            </a:r>
            <a:r>
              <a:rPr lang="es-MX" sz="1700">
                <a:solidFill>
                  <a:schemeClr val="dk1"/>
                </a:solidFill>
                <a:latin typeface="Work Sans Light"/>
                <a:ea typeface="Work Sans Light"/>
                <a:cs typeface="Work Sans Light"/>
                <a:sym typeface="Work Sans Light"/>
              </a:rPr>
              <a:t> en Colombia. A través de técnicas de web scraping, el sistema extrae datos de plataformas como Makro, Alkosto, Mercado Libre, entre otros, proporcionando a los usuarios una visión clara y actualizada de los precios.</a:t>
            </a:r>
            <a:endParaRPr sz="1700">
              <a:solidFill>
                <a:schemeClr val="dk1"/>
              </a:solidFill>
              <a:latin typeface="Work Sans Light"/>
              <a:ea typeface="Work Sans Light"/>
              <a:cs typeface="Work Sans Light"/>
              <a:sym typeface="Work Sans Light"/>
            </a:endParaRPr>
          </a:p>
          <a:p>
            <a:pPr indent="0" lvl="0" marL="457200" marR="0" rtl="0" algn="just">
              <a:lnSpc>
                <a:spcPct val="200000"/>
              </a:lnSpc>
              <a:spcBef>
                <a:spcPts val="0"/>
              </a:spcBef>
              <a:spcAft>
                <a:spcPts val="0"/>
              </a:spcAft>
              <a:buNone/>
            </a:pPr>
            <a:r>
              <a:t/>
            </a:r>
            <a:endParaRPr sz="1600">
              <a:solidFill>
                <a:schemeClr val="dk1"/>
              </a:solidFill>
              <a:latin typeface="Work Sans Light"/>
              <a:ea typeface="Work Sans Light"/>
              <a:cs typeface="Work Sans Light"/>
              <a:sym typeface="Work Sans Light"/>
            </a:endParaRPr>
          </a:p>
          <a:p>
            <a:pPr indent="0" lvl="0" marL="457200" marR="0" rtl="0" algn="just">
              <a:lnSpc>
                <a:spcPct val="200000"/>
              </a:lnSpc>
              <a:spcBef>
                <a:spcPts val="0"/>
              </a:spcBef>
              <a:spcAft>
                <a:spcPts val="0"/>
              </a:spcAft>
              <a:buNone/>
            </a:pPr>
            <a:r>
              <a:t/>
            </a:r>
            <a:endParaRPr sz="2000">
              <a:solidFill>
                <a:schemeClr val="dk1"/>
              </a:solidFill>
              <a:latin typeface="Work Sans Light"/>
              <a:ea typeface="Work Sans Light"/>
              <a:cs typeface="Work Sans Light"/>
              <a:sym typeface="Work Sans Light"/>
            </a:endParaRPr>
          </a:p>
          <a:p>
            <a:pPr indent="0" lvl="0" marL="457200" marR="0" rtl="0" algn="just">
              <a:lnSpc>
                <a:spcPct val="200000"/>
              </a:lnSpc>
              <a:spcBef>
                <a:spcPts val="0"/>
              </a:spcBef>
              <a:spcAft>
                <a:spcPts val="0"/>
              </a:spcAft>
              <a:buNone/>
            </a:pPr>
            <a:r>
              <a:t/>
            </a:r>
            <a:endParaRPr sz="2000">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None/>
            </a:pPr>
            <a:r>
              <a:t/>
            </a:r>
            <a:endParaRPr sz="1600">
              <a:solidFill>
                <a:schemeClr val="dk1"/>
              </a:solidFill>
              <a:latin typeface="Work Sans Light"/>
              <a:ea typeface="Work Sans Light"/>
              <a:cs typeface="Work Sans Light"/>
              <a:sym typeface="Work Sans Light"/>
            </a:endParaRPr>
          </a:p>
        </p:txBody>
      </p:sp>
      <p:pic>
        <p:nvPicPr>
          <p:cNvPr id="201" name="Google Shape;201;p10"/>
          <p:cNvPicPr preferRelativeResize="0"/>
          <p:nvPr/>
        </p:nvPicPr>
        <p:blipFill>
          <a:blip r:embed="rId3">
            <a:alphaModFix/>
          </a:blip>
          <a:stretch>
            <a:fillRect/>
          </a:stretch>
        </p:blipFill>
        <p:spPr>
          <a:xfrm>
            <a:off x="8491026" y="234163"/>
            <a:ext cx="1080000" cy="1080000"/>
          </a:xfrm>
          <a:prstGeom prst="rect">
            <a:avLst/>
          </a:prstGeom>
          <a:noFill/>
          <a:ln>
            <a:noFill/>
          </a:ln>
        </p:spPr>
      </p:pic>
      <p:pic>
        <p:nvPicPr>
          <p:cNvPr id="202" name="Google Shape;202;p10"/>
          <p:cNvPicPr preferRelativeResize="0"/>
          <p:nvPr/>
        </p:nvPicPr>
        <p:blipFill>
          <a:blip r:embed="rId4">
            <a:alphaModFix/>
          </a:blip>
          <a:stretch>
            <a:fillRect/>
          </a:stretch>
        </p:blipFill>
        <p:spPr>
          <a:xfrm>
            <a:off x="9666149" y="233274"/>
            <a:ext cx="1080000" cy="1080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g31a45031e24_1_1"/>
          <p:cNvSpPr txBox="1"/>
          <p:nvPr>
            <p:ph type="title"/>
          </p:nvPr>
        </p:nvSpPr>
        <p:spPr>
          <a:xfrm>
            <a:off x="456236" y="110481"/>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pic>
        <p:nvPicPr>
          <p:cNvPr id="209" name="Google Shape;209;g31a45031e24_1_1"/>
          <p:cNvPicPr preferRelativeResize="0"/>
          <p:nvPr/>
        </p:nvPicPr>
        <p:blipFill>
          <a:blip r:embed="rId3">
            <a:alphaModFix/>
          </a:blip>
          <a:stretch>
            <a:fillRect/>
          </a:stretch>
        </p:blipFill>
        <p:spPr>
          <a:xfrm>
            <a:off x="8491026" y="234163"/>
            <a:ext cx="1080000" cy="1080000"/>
          </a:xfrm>
          <a:prstGeom prst="rect">
            <a:avLst/>
          </a:prstGeom>
          <a:noFill/>
          <a:ln>
            <a:noFill/>
          </a:ln>
        </p:spPr>
      </p:pic>
      <p:pic>
        <p:nvPicPr>
          <p:cNvPr id="210" name="Google Shape;210;g31a45031e24_1_1"/>
          <p:cNvPicPr preferRelativeResize="0"/>
          <p:nvPr/>
        </p:nvPicPr>
        <p:blipFill>
          <a:blip r:embed="rId4">
            <a:alphaModFix/>
          </a:blip>
          <a:stretch>
            <a:fillRect/>
          </a:stretch>
        </p:blipFill>
        <p:spPr>
          <a:xfrm>
            <a:off x="9666149" y="233274"/>
            <a:ext cx="1080000" cy="1080000"/>
          </a:xfrm>
          <a:prstGeom prst="rect">
            <a:avLst/>
          </a:prstGeom>
          <a:noFill/>
          <a:ln>
            <a:noFill/>
          </a:ln>
        </p:spPr>
      </p:pic>
      <p:sp>
        <p:nvSpPr>
          <p:cNvPr id="211" name="Google Shape;211;g31a45031e24_1_1"/>
          <p:cNvSpPr txBox="1"/>
          <p:nvPr/>
        </p:nvSpPr>
        <p:spPr>
          <a:xfrm>
            <a:off x="372350" y="1667525"/>
            <a:ext cx="11447400" cy="5818200"/>
          </a:xfrm>
          <a:prstGeom prst="rect">
            <a:avLst/>
          </a:prstGeom>
          <a:noFill/>
          <a:ln>
            <a:noFill/>
          </a:ln>
        </p:spPr>
        <p:txBody>
          <a:bodyPr anchorCtr="0" anchor="t" bIns="45700" lIns="91425" spcFirstLastPara="1" rIns="91425" wrap="square" tIns="45700">
            <a:spAutoFit/>
          </a:bodyPr>
          <a:lstStyle/>
          <a:p>
            <a:pPr indent="0" lvl="0" marL="0" rtl="0" algn="just">
              <a:spcBef>
                <a:spcPts val="0"/>
              </a:spcBef>
              <a:spcAft>
                <a:spcPts val="0"/>
              </a:spcAft>
              <a:buClr>
                <a:schemeClr val="dk1"/>
              </a:buClr>
              <a:buSzPts val="1100"/>
              <a:buFont typeface="Arial"/>
              <a:buNone/>
            </a:pPr>
            <a:r>
              <a:rPr lang="es-MX" sz="2000">
                <a:latin typeface="Work Sans"/>
                <a:ea typeface="Work Sans"/>
                <a:cs typeface="Work Sans"/>
                <a:sym typeface="Work Sans"/>
              </a:rPr>
              <a:t>El proyecto se enfoca en la comparación de precios de productos de la canasta básica en supermercados colombianos que cuenten con website, tomando en cuenta la justificación, se desarrolla lo siguiente.</a:t>
            </a:r>
            <a:endParaRPr sz="2000">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2000">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rPr b="1" lang="es-MX" sz="2000">
                <a:latin typeface="Work Sans"/>
                <a:ea typeface="Work Sans"/>
                <a:cs typeface="Work Sans"/>
                <a:sym typeface="Work Sans"/>
              </a:rPr>
              <a:t>Almacenamiento de información:</a:t>
            </a:r>
            <a:r>
              <a:rPr lang="es-MX" sz="2000">
                <a:latin typeface="Work Sans"/>
                <a:ea typeface="Work Sans"/>
                <a:cs typeface="Work Sans"/>
                <a:sym typeface="Work Sans"/>
              </a:rPr>
              <a:t> Almacenar la información de precios en una base de datos NoSQL para gran manejo de datos.</a:t>
            </a:r>
            <a:endParaRPr sz="2000">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2000">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rPr b="1" lang="es-MX" sz="2000">
                <a:latin typeface="Work Sans"/>
                <a:ea typeface="Work Sans"/>
                <a:cs typeface="Work Sans"/>
                <a:sym typeface="Work Sans"/>
              </a:rPr>
              <a:t>Búsqueda de productos:</a:t>
            </a:r>
            <a:r>
              <a:rPr lang="es-MX" sz="2000">
                <a:latin typeface="Work Sans"/>
                <a:ea typeface="Work Sans"/>
                <a:cs typeface="Work Sans"/>
                <a:sym typeface="Work Sans"/>
              </a:rPr>
              <a:t> Permitir a los usuarios buscar productos por nombre y mostrar información detallada de los productos.</a:t>
            </a:r>
            <a:endParaRPr sz="2000">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2000">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rPr b="1" lang="es-MX" sz="2000">
                <a:latin typeface="Work Sans"/>
                <a:ea typeface="Work Sans"/>
                <a:cs typeface="Work Sans"/>
                <a:sym typeface="Work Sans"/>
              </a:rPr>
              <a:t>Filtro de información:</a:t>
            </a:r>
            <a:r>
              <a:rPr lang="es-MX" sz="2000">
                <a:latin typeface="Work Sans"/>
                <a:ea typeface="Work Sans"/>
                <a:cs typeface="Work Sans"/>
                <a:sym typeface="Work Sans"/>
              </a:rPr>
              <a:t> Permitir a los usuarios filtrar la información por supermercado, precio y ubicación.</a:t>
            </a:r>
            <a:endParaRPr sz="2000">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2000">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rPr b="1" lang="es-MX" sz="2000">
                <a:latin typeface="Work Sans"/>
                <a:ea typeface="Work Sans"/>
                <a:cs typeface="Work Sans"/>
                <a:sym typeface="Work Sans"/>
              </a:rPr>
              <a:t>Productos: </a:t>
            </a:r>
            <a:r>
              <a:rPr lang="es-MX" sz="2000">
                <a:latin typeface="Work Sans"/>
                <a:ea typeface="Work Sans"/>
                <a:cs typeface="Work Sans"/>
                <a:sym typeface="Work Sans"/>
              </a:rPr>
              <a:t>Se limita a productos de la canasta básica.</a:t>
            </a:r>
            <a:endParaRPr sz="2000">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2000">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rPr b="1" lang="es-MX" sz="2000">
                <a:latin typeface="Work Sans"/>
                <a:ea typeface="Work Sans"/>
                <a:cs typeface="Work Sans"/>
                <a:sym typeface="Work Sans"/>
              </a:rPr>
              <a:t>Ubicación:</a:t>
            </a:r>
            <a:r>
              <a:rPr lang="es-MX" sz="2000">
                <a:latin typeface="Work Sans"/>
                <a:ea typeface="Work Sans"/>
                <a:cs typeface="Work Sans"/>
                <a:sym typeface="Work Sans"/>
              </a:rPr>
              <a:t> Los datos se recolectan de retailers en colombia.</a:t>
            </a:r>
            <a:endParaRPr sz="2000">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2000">
              <a:latin typeface="Work Sans"/>
              <a:ea typeface="Work Sans"/>
              <a:cs typeface="Work Sans"/>
              <a:sym typeface="Work Sans"/>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None/>
            </a:pPr>
            <a:r>
              <a:rPr lang="es-MX" sz="1600">
                <a:solidFill>
                  <a:schemeClr val="dk1"/>
                </a:solidFill>
                <a:latin typeface="Work Sans Light"/>
                <a:ea typeface="Work Sans Light"/>
                <a:cs typeface="Work Sans Light"/>
                <a:sym typeface="Work Sans Light"/>
              </a:rPr>
              <a:t> </a:t>
            </a:r>
            <a:endParaRPr sz="1600">
              <a:solidFill>
                <a:schemeClr val="dk1"/>
              </a:solidFill>
              <a:latin typeface="Work Sans Light"/>
              <a:ea typeface="Work Sans Light"/>
              <a:cs typeface="Work Sans Light"/>
              <a:sym typeface="Work Sans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g31a45031e24_0_58"/>
          <p:cNvSpPr txBox="1"/>
          <p:nvPr>
            <p:ph type="title"/>
          </p:nvPr>
        </p:nvSpPr>
        <p:spPr>
          <a:xfrm>
            <a:off x="456236" y="110481"/>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pic>
        <p:nvPicPr>
          <p:cNvPr id="218" name="Google Shape;218;g31a45031e24_0_58"/>
          <p:cNvPicPr preferRelativeResize="0"/>
          <p:nvPr/>
        </p:nvPicPr>
        <p:blipFill>
          <a:blip r:embed="rId3">
            <a:alphaModFix/>
          </a:blip>
          <a:stretch>
            <a:fillRect/>
          </a:stretch>
        </p:blipFill>
        <p:spPr>
          <a:xfrm>
            <a:off x="8491026" y="234163"/>
            <a:ext cx="1080000" cy="1080000"/>
          </a:xfrm>
          <a:prstGeom prst="rect">
            <a:avLst/>
          </a:prstGeom>
          <a:noFill/>
          <a:ln>
            <a:noFill/>
          </a:ln>
        </p:spPr>
      </p:pic>
      <p:pic>
        <p:nvPicPr>
          <p:cNvPr id="219" name="Google Shape;219;g31a45031e24_0_58"/>
          <p:cNvPicPr preferRelativeResize="0"/>
          <p:nvPr/>
        </p:nvPicPr>
        <p:blipFill>
          <a:blip r:embed="rId4">
            <a:alphaModFix/>
          </a:blip>
          <a:stretch>
            <a:fillRect/>
          </a:stretch>
        </p:blipFill>
        <p:spPr>
          <a:xfrm>
            <a:off x="9666149" y="233274"/>
            <a:ext cx="1080000" cy="1080000"/>
          </a:xfrm>
          <a:prstGeom prst="rect">
            <a:avLst/>
          </a:prstGeom>
          <a:noFill/>
          <a:ln>
            <a:noFill/>
          </a:ln>
        </p:spPr>
      </p:pic>
      <p:sp>
        <p:nvSpPr>
          <p:cNvPr id="220" name="Google Shape;220;g31a45031e24_0_58"/>
          <p:cNvSpPr txBox="1"/>
          <p:nvPr/>
        </p:nvSpPr>
        <p:spPr>
          <a:xfrm>
            <a:off x="372350" y="1667525"/>
            <a:ext cx="11447400" cy="5541300"/>
          </a:xfrm>
          <a:prstGeom prst="rect">
            <a:avLst/>
          </a:prstGeom>
          <a:noFill/>
          <a:ln>
            <a:noFill/>
          </a:ln>
        </p:spPr>
        <p:txBody>
          <a:bodyPr anchorCtr="0" anchor="t" bIns="45700" lIns="91425" spcFirstLastPara="1" rIns="91425" wrap="square" tIns="45700">
            <a:spAutoFit/>
          </a:bodyPr>
          <a:lstStyle/>
          <a:p>
            <a:pPr indent="0" lvl="0" marL="0" rtl="0" algn="just">
              <a:spcBef>
                <a:spcPts val="0"/>
              </a:spcBef>
              <a:spcAft>
                <a:spcPts val="0"/>
              </a:spcAft>
              <a:buNone/>
            </a:pPr>
            <a:r>
              <a:rPr b="1" lang="es-MX" sz="2000">
                <a:solidFill>
                  <a:schemeClr val="dk1"/>
                </a:solidFill>
                <a:latin typeface="Work Sans"/>
                <a:ea typeface="Work Sans"/>
                <a:cs typeface="Work Sans"/>
                <a:sym typeface="Work Sans"/>
              </a:rPr>
              <a:t>Funcionalidades:</a:t>
            </a:r>
            <a:r>
              <a:rPr lang="es-MX" sz="2000">
                <a:solidFill>
                  <a:schemeClr val="dk1"/>
                </a:solidFill>
                <a:latin typeface="Work Sans"/>
                <a:ea typeface="Work Sans"/>
                <a:cs typeface="Work Sans"/>
                <a:sym typeface="Work Sans"/>
              </a:rPr>
              <a:t> La versión inicial se centrará en la comparación de precios, dejando para futuras versiones funcionalidades más avanzadas como análisis de tendencias o recomendaciones personalizadas.</a:t>
            </a:r>
            <a:endParaRPr sz="2000">
              <a:solidFill>
                <a:schemeClr val="dk1"/>
              </a:solidFill>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2000">
              <a:solidFill>
                <a:schemeClr val="dk1"/>
              </a:solidFill>
              <a:latin typeface="Work Sans"/>
              <a:ea typeface="Work Sans"/>
              <a:cs typeface="Work Sans"/>
              <a:sym typeface="Work Sans"/>
            </a:endParaRPr>
          </a:p>
          <a:p>
            <a:pPr indent="0" lvl="0" marL="0" rtl="0" algn="just">
              <a:spcBef>
                <a:spcPts val="0"/>
              </a:spcBef>
              <a:spcAft>
                <a:spcPts val="0"/>
              </a:spcAft>
              <a:buNone/>
            </a:pPr>
            <a:r>
              <a:rPr b="1" lang="es-MX" sz="2000">
                <a:solidFill>
                  <a:schemeClr val="dk1"/>
                </a:solidFill>
                <a:latin typeface="Work Sans"/>
                <a:ea typeface="Work Sans"/>
                <a:cs typeface="Work Sans"/>
                <a:sym typeface="Work Sans"/>
              </a:rPr>
              <a:t>Fuentes de datos:</a:t>
            </a:r>
            <a:r>
              <a:rPr lang="es-MX" sz="2000">
                <a:solidFill>
                  <a:schemeClr val="dk1"/>
                </a:solidFill>
                <a:latin typeface="Work Sans"/>
                <a:ea typeface="Work Sans"/>
                <a:cs typeface="Work Sans"/>
                <a:sym typeface="Work Sans"/>
              </a:rPr>
              <a:t> Dependerá de la disponibilidad y estructura de los datos en las páginas web de los supermercados.</a:t>
            </a:r>
            <a:endParaRPr sz="2000">
              <a:solidFill>
                <a:schemeClr val="dk1"/>
              </a:solidFill>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2000">
              <a:solidFill>
                <a:schemeClr val="dk1"/>
              </a:solidFill>
              <a:latin typeface="Work Sans"/>
              <a:ea typeface="Work Sans"/>
              <a:cs typeface="Work Sans"/>
              <a:sym typeface="Work Sans"/>
            </a:endParaRPr>
          </a:p>
          <a:p>
            <a:pPr indent="0" lvl="0" marL="0" rtl="0" algn="just">
              <a:spcBef>
                <a:spcPts val="0"/>
              </a:spcBef>
              <a:spcAft>
                <a:spcPts val="0"/>
              </a:spcAft>
              <a:buNone/>
            </a:pPr>
            <a:r>
              <a:rPr b="1" lang="es-MX" sz="2000">
                <a:solidFill>
                  <a:schemeClr val="dk1"/>
                </a:solidFill>
                <a:latin typeface="Work Sans"/>
                <a:ea typeface="Work Sans"/>
                <a:cs typeface="Work Sans"/>
                <a:sym typeface="Work Sans"/>
              </a:rPr>
              <a:t>Ética y legalidad:</a:t>
            </a:r>
            <a:r>
              <a:rPr lang="es-MX" sz="2000">
                <a:solidFill>
                  <a:schemeClr val="dk1"/>
                </a:solidFill>
                <a:latin typeface="Work Sans"/>
                <a:ea typeface="Work Sans"/>
                <a:cs typeface="Work Sans"/>
                <a:sym typeface="Work Sans"/>
              </a:rPr>
              <a:t> Se respetarán las políticas de uso de cada sitio web para evitar problemas legales, sin embargo, en algunas páginas, sus datos son públicos, lo cual permite raspar información, incluso, proporcionan Apis para desarrolladores, las mismas empresas.</a:t>
            </a:r>
            <a:endParaRPr sz="2000">
              <a:solidFill>
                <a:schemeClr val="dk1"/>
              </a:solidFill>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2000">
              <a:solidFill>
                <a:schemeClr val="dk1"/>
              </a:solidFill>
              <a:latin typeface="Work Sans"/>
              <a:ea typeface="Work Sans"/>
              <a:cs typeface="Work Sans"/>
              <a:sym typeface="Work Sans"/>
            </a:endParaRPr>
          </a:p>
          <a:p>
            <a:pPr indent="0" lvl="0" marL="0" rtl="0" algn="just">
              <a:spcBef>
                <a:spcPts val="0"/>
              </a:spcBef>
              <a:spcAft>
                <a:spcPts val="0"/>
              </a:spcAft>
              <a:buNone/>
            </a:pPr>
            <a:r>
              <a:rPr b="1" lang="es-MX" sz="2000">
                <a:solidFill>
                  <a:schemeClr val="dk1"/>
                </a:solidFill>
                <a:latin typeface="Work Sans"/>
                <a:ea typeface="Work Sans"/>
                <a:cs typeface="Work Sans"/>
                <a:sym typeface="Work Sans"/>
              </a:rPr>
              <a:t>Visualización de datos:</a:t>
            </a:r>
            <a:r>
              <a:rPr lang="es-MX" sz="2000">
                <a:solidFill>
                  <a:schemeClr val="dk1"/>
                </a:solidFill>
                <a:latin typeface="Work Sans"/>
                <a:ea typeface="Work Sans"/>
                <a:cs typeface="Work Sans"/>
                <a:sym typeface="Work Sans"/>
              </a:rPr>
              <a:t> Mostrar la ubicación de las tiendas cercanas al usuario.</a:t>
            </a:r>
            <a:endParaRPr sz="2000">
              <a:solidFill>
                <a:schemeClr val="dk1"/>
              </a:solidFill>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2000">
              <a:solidFill>
                <a:schemeClr val="dk1"/>
              </a:solidFill>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b="1" sz="2000">
              <a:solidFill>
                <a:schemeClr val="dk1"/>
              </a:solidFill>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2000">
              <a:solidFill>
                <a:schemeClr val="dk1"/>
              </a:solidFill>
              <a:latin typeface="Work Sans"/>
              <a:ea typeface="Work Sans"/>
              <a:cs typeface="Work Sans"/>
              <a:sym typeface="Work Sans"/>
            </a:endParaRPr>
          </a:p>
          <a:p>
            <a:pPr indent="0" lvl="0" marL="0" rtl="0" algn="l">
              <a:spcBef>
                <a:spcPts val="0"/>
              </a:spcBef>
              <a:spcAft>
                <a:spcPts val="0"/>
              </a:spcAft>
              <a:buClr>
                <a:schemeClr val="dk1"/>
              </a:buClr>
              <a:buSzPts val="1600"/>
              <a:buFont typeface="Arial"/>
              <a:buNone/>
            </a:pPr>
            <a:r>
              <a:t/>
            </a:r>
            <a:endParaRPr>
              <a:solidFill>
                <a:schemeClr val="dk1"/>
              </a:solidFill>
            </a:endParaRPr>
          </a:p>
          <a:p>
            <a:pPr indent="0" lvl="0" marL="457200" marR="0" rtl="0" algn="l">
              <a:lnSpc>
                <a:spcPct val="100000"/>
              </a:lnSpc>
              <a:spcBef>
                <a:spcPts val="0"/>
              </a:spcBef>
              <a:spcAft>
                <a:spcPts val="0"/>
              </a:spcAft>
              <a:buNone/>
            </a:pPr>
            <a:r>
              <a:t/>
            </a:r>
            <a:endParaRPr sz="2000">
              <a:latin typeface="Work Sans"/>
              <a:ea typeface="Work Sans"/>
              <a:cs typeface="Work Sans"/>
              <a:sym typeface="Work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g31a45031e24_0_66"/>
          <p:cNvSpPr txBox="1"/>
          <p:nvPr>
            <p:ph type="title"/>
          </p:nvPr>
        </p:nvSpPr>
        <p:spPr>
          <a:xfrm>
            <a:off x="456236" y="110481"/>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pic>
        <p:nvPicPr>
          <p:cNvPr id="227" name="Google Shape;227;g31a45031e24_0_66"/>
          <p:cNvPicPr preferRelativeResize="0"/>
          <p:nvPr/>
        </p:nvPicPr>
        <p:blipFill>
          <a:blip r:embed="rId3">
            <a:alphaModFix/>
          </a:blip>
          <a:stretch>
            <a:fillRect/>
          </a:stretch>
        </p:blipFill>
        <p:spPr>
          <a:xfrm>
            <a:off x="8491026" y="234163"/>
            <a:ext cx="1080000" cy="1080000"/>
          </a:xfrm>
          <a:prstGeom prst="rect">
            <a:avLst/>
          </a:prstGeom>
          <a:noFill/>
          <a:ln>
            <a:noFill/>
          </a:ln>
        </p:spPr>
      </p:pic>
      <p:pic>
        <p:nvPicPr>
          <p:cNvPr id="228" name="Google Shape;228;g31a45031e24_0_66"/>
          <p:cNvPicPr preferRelativeResize="0"/>
          <p:nvPr/>
        </p:nvPicPr>
        <p:blipFill>
          <a:blip r:embed="rId4">
            <a:alphaModFix/>
          </a:blip>
          <a:stretch>
            <a:fillRect/>
          </a:stretch>
        </p:blipFill>
        <p:spPr>
          <a:xfrm>
            <a:off x="9666149" y="233274"/>
            <a:ext cx="1080000" cy="1080000"/>
          </a:xfrm>
          <a:prstGeom prst="rect">
            <a:avLst/>
          </a:prstGeom>
          <a:noFill/>
          <a:ln>
            <a:noFill/>
          </a:ln>
        </p:spPr>
      </p:pic>
      <p:sp>
        <p:nvSpPr>
          <p:cNvPr id="229" name="Google Shape;229;g31a45031e24_0_66"/>
          <p:cNvSpPr txBox="1"/>
          <p:nvPr/>
        </p:nvSpPr>
        <p:spPr>
          <a:xfrm>
            <a:off x="372350" y="1667525"/>
            <a:ext cx="11447400" cy="6218400"/>
          </a:xfrm>
          <a:prstGeom prst="rect">
            <a:avLst/>
          </a:prstGeom>
          <a:noFill/>
          <a:ln>
            <a:noFill/>
          </a:ln>
        </p:spPr>
        <p:txBody>
          <a:bodyPr anchorCtr="0" anchor="t" bIns="45700" lIns="91425" spcFirstLastPara="1" rIns="91425" wrap="square" tIns="45700">
            <a:spAutoFit/>
          </a:bodyPr>
          <a:lstStyle/>
          <a:p>
            <a:pPr indent="0" lvl="0" marL="0" rtl="0" algn="just">
              <a:spcBef>
                <a:spcPts val="0"/>
              </a:spcBef>
              <a:spcAft>
                <a:spcPts val="0"/>
              </a:spcAft>
              <a:buNone/>
            </a:pPr>
            <a:r>
              <a:rPr b="1" lang="es-MX" sz="2200">
                <a:solidFill>
                  <a:schemeClr val="dk1"/>
                </a:solidFill>
                <a:latin typeface="Work Sans"/>
                <a:ea typeface="Work Sans"/>
                <a:cs typeface="Work Sans"/>
                <a:sym typeface="Work Sans"/>
              </a:rPr>
              <a:t>Herramientas y tecnologías:</a:t>
            </a:r>
            <a:endParaRPr b="1" sz="2200">
              <a:solidFill>
                <a:schemeClr val="dk1"/>
              </a:solidFill>
              <a:latin typeface="Work Sans"/>
              <a:ea typeface="Work Sans"/>
              <a:cs typeface="Work Sans"/>
              <a:sym typeface="Work Sans"/>
            </a:endParaRPr>
          </a:p>
          <a:p>
            <a:pPr indent="0" lvl="0" marL="457200" rtl="0" algn="just">
              <a:spcBef>
                <a:spcPts val="0"/>
              </a:spcBef>
              <a:spcAft>
                <a:spcPts val="0"/>
              </a:spcAft>
              <a:buNone/>
            </a:pPr>
            <a:r>
              <a:t/>
            </a:r>
            <a:endParaRPr b="1" sz="2200">
              <a:solidFill>
                <a:schemeClr val="dk1"/>
              </a:solidFill>
              <a:latin typeface="Work Sans"/>
              <a:ea typeface="Work Sans"/>
              <a:cs typeface="Work Sans"/>
              <a:sym typeface="Work Sans"/>
            </a:endParaRPr>
          </a:p>
          <a:p>
            <a:pPr indent="0" lvl="0" marL="457200" rtl="0" algn="just">
              <a:lnSpc>
                <a:spcPct val="200000"/>
              </a:lnSpc>
              <a:spcBef>
                <a:spcPts val="0"/>
              </a:spcBef>
              <a:spcAft>
                <a:spcPts val="0"/>
              </a:spcAft>
              <a:buNone/>
            </a:pPr>
            <a:r>
              <a:rPr b="1" lang="es-MX" sz="2000">
                <a:solidFill>
                  <a:schemeClr val="dk1"/>
                </a:solidFill>
                <a:latin typeface="Work Sans"/>
                <a:ea typeface="Work Sans"/>
                <a:cs typeface="Work Sans"/>
                <a:sym typeface="Work Sans"/>
              </a:rPr>
              <a:t>Lenguajes de programación:</a:t>
            </a:r>
            <a:r>
              <a:rPr lang="es-MX" sz="2000">
                <a:solidFill>
                  <a:schemeClr val="dk1"/>
                </a:solidFill>
                <a:latin typeface="Work Sans"/>
                <a:ea typeface="Work Sans"/>
                <a:cs typeface="Work Sans"/>
                <a:sym typeface="Work Sans"/>
              </a:rPr>
              <a:t> Python 3.12.</a:t>
            </a:r>
            <a:endParaRPr sz="2000">
              <a:solidFill>
                <a:schemeClr val="dk1"/>
              </a:solidFill>
              <a:latin typeface="Work Sans"/>
              <a:ea typeface="Work Sans"/>
              <a:cs typeface="Work Sans"/>
              <a:sym typeface="Work Sans"/>
            </a:endParaRPr>
          </a:p>
          <a:p>
            <a:pPr indent="0" lvl="0" marL="457200" rtl="0" algn="just">
              <a:lnSpc>
                <a:spcPct val="200000"/>
              </a:lnSpc>
              <a:spcBef>
                <a:spcPts val="0"/>
              </a:spcBef>
              <a:spcAft>
                <a:spcPts val="0"/>
              </a:spcAft>
              <a:buNone/>
            </a:pPr>
            <a:r>
              <a:rPr b="1" lang="es-MX" sz="2000">
                <a:solidFill>
                  <a:schemeClr val="dk1"/>
                </a:solidFill>
                <a:latin typeface="Work Sans"/>
                <a:ea typeface="Work Sans"/>
                <a:cs typeface="Work Sans"/>
                <a:sym typeface="Work Sans"/>
              </a:rPr>
              <a:t>Librerías:</a:t>
            </a:r>
            <a:r>
              <a:rPr lang="es-MX" sz="2000">
                <a:solidFill>
                  <a:schemeClr val="dk1"/>
                </a:solidFill>
                <a:latin typeface="Work Sans"/>
                <a:ea typeface="Work Sans"/>
                <a:cs typeface="Work Sans"/>
                <a:sym typeface="Work Sans"/>
              </a:rPr>
              <a:t> Pandas, Playwright, BeautifulSoup, </a:t>
            </a:r>
            <a:br>
              <a:rPr lang="es-MX" sz="2000">
                <a:solidFill>
                  <a:schemeClr val="dk1"/>
                </a:solidFill>
                <a:latin typeface="Work Sans"/>
                <a:ea typeface="Work Sans"/>
                <a:cs typeface="Work Sans"/>
                <a:sym typeface="Work Sans"/>
              </a:rPr>
            </a:br>
            <a:r>
              <a:rPr lang="es-MX" sz="2000">
                <a:solidFill>
                  <a:schemeClr val="dk1"/>
                </a:solidFill>
                <a:latin typeface="Work Sans"/>
                <a:ea typeface="Work Sans"/>
                <a:cs typeface="Work Sans"/>
                <a:sym typeface="Work Sans"/>
              </a:rPr>
              <a:t>FastHTML, PIP=&gt;19.3, Virtualenv.</a:t>
            </a:r>
            <a:endParaRPr sz="2000">
              <a:solidFill>
                <a:schemeClr val="dk1"/>
              </a:solidFill>
              <a:latin typeface="Work Sans"/>
              <a:ea typeface="Work Sans"/>
              <a:cs typeface="Work Sans"/>
              <a:sym typeface="Work Sans"/>
            </a:endParaRPr>
          </a:p>
          <a:p>
            <a:pPr indent="0" lvl="0" marL="457200" rtl="0" algn="just">
              <a:lnSpc>
                <a:spcPct val="200000"/>
              </a:lnSpc>
              <a:spcBef>
                <a:spcPts val="0"/>
              </a:spcBef>
              <a:spcAft>
                <a:spcPts val="0"/>
              </a:spcAft>
              <a:buNone/>
            </a:pPr>
            <a:r>
              <a:rPr b="1" lang="es-MX" sz="2000">
                <a:solidFill>
                  <a:schemeClr val="dk1"/>
                </a:solidFill>
                <a:latin typeface="Work Sans"/>
                <a:ea typeface="Work Sans"/>
                <a:cs typeface="Work Sans"/>
                <a:sym typeface="Work Sans"/>
              </a:rPr>
              <a:t>Sistema operativo:</a:t>
            </a:r>
            <a:r>
              <a:rPr lang="es-MX" sz="2000">
                <a:solidFill>
                  <a:schemeClr val="dk1"/>
                </a:solidFill>
                <a:latin typeface="Work Sans"/>
                <a:ea typeface="Work Sans"/>
                <a:cs typeface="Work Sans"/>
                <a:sym typeface="Work Sans"/>
              </a:rPr>
              <a:t> Ubuntu y Linux(wsl).</a:t>
            </a:r>
            <a:endParaRPr sz="2000">
              <a:solidFill>
                <a:schemeClr val="dk1"/>
              </a:solidFill>
              <a:latin typeface="Work Sans"/>
              <a:ea typeface="Work Sans"/>
              <a:cs typeface="Work Sans"/>
              <a:sym typeface="Work Sans"/>
            </a:endParaRPr>
          </a:p>
          <a:p>
            <a:pPr indent="0" lvl="0" marL="457200" rtl="0" algn="just">
              <a:lnSpc>
                <a:spcPct val="200000"/>
              </a:lnSpc>
              <a:spcBef>
                <a:spcPts val="0"/>
              </a:spcBef>
              <a:spcAft>
                <a:spcPts val="0"/>
              </a:spcAft>
              <a:buNone/>
            </a:pPr>
            <a:r>
              <a:rPr b="1" lang="es-MX" sz="2000">
                <a:solidFill>
                  <a:schemeClr val="dk1"/>
                </a:solidFill>
                <a:latin typeface="Work Sans"/>
                <a:ea typeface="Work Sans"/>
                <a:cs typeface="Work Sans"/>
                <a:sym typeface="Work Sans"/>
              </a:rPr>
              <a:t>Control de versiones:</a:t>
            </a:r>
            <a:r>
              <a:rPr lang="es-MX" sz="2000">
                <a:solidFill>
                  <a:schemeClr val="dk1"/>
                </a:solidFill>
                <a:latin typeface="Work Sans"/>
                <a:ea typeface="Work Sans"/>
                <a:cs typeface="Work Sans"/>
                <a:sym typeface="Work Sans"/>
              </a:rPr>
              <a:t> Git y GitHub.</a:t>
            </a:r>
            <a:endParaRPr sz="2000">
              <a:solidFill>
                <a:schemeClr val="dk1"/>
              </a:solidFill>
              <a:latin typeface="Work Sans"/>
              <a:ea typeface="Work Sans"/>
              <a:cs typeface="Work Sans"/>
              <a:sym typeface="Work Sans"/>
            </a:endParaRPr>
          </a:p>
          <a:p>
            <a:pPr indent="0" lvl="0" marL="457200" rtl="0" algn="just">
              <a:lnSpc>
                <a:spcPct val="200000"/>
              </a:lnSpc>
              <a:spcBef>
                <a:spcPts val="0"/>
              </a:spcBef>
              <a:spcAft>
                <a:spcPts val="0"/>
              </a:spcAft>
              <a:buNone/>
            </a:pPr>
            <a:r>
              <a:rPr b="1" lang="es-MX" sz="2000">
                <a:solidFill>
                  <a:schemeClr val="dk1"/>
                </a:solidFill>
                <a:latin typeface="Work Sans"/>
                <a:ea typeface="Work Sans"/>
                <a:cs typeface="Work Sans"/>
                <a:sym typeface="Work Sans"/>
              </a:rPr>
              <a:t>Diagramas:</a:t>
            </a:r>
            <a:r>
              <a:rPr lang="es-MX" sz="2000">
                <a:solidFill>
                  <a:schemeClr val="dk1"/>
                </a:solidFill>
                <a:latin typeface="Work Sans"/>
                <a:ea typeface="Work Sans"/>
                <a:cs typeface="Work Sans"/>
                <a:sym typeface="Work Sans"/>
              </a:rPr>
              <a:t> Bizagi, StarUML.</a:t>
            </a:r>
            <a:endParaRPr sz="2000">
              <a:solidFill>
                <a:schemeClr val="dk1"/>
              </a:solidFill>
              <a:latin typeface="Work Sans"/>
              <a:ea typeface="Work Sans"/>
              <a:cs typeface="Work Sans"/>
              <a:sym typeface="Work Sans"/>
            </a:endParaRPr>
          </a:p>
          <a:p>
            <a:pPr indent="0" lvl="0" marL="457200" rtl="0" algn="just">
              <a:lnSpc>
                <a:spcPct val="200000"/>
              </a:lnSpc>
              <a:spcBef>
                <a:spcPts val="0"/>
              </a:spcBef>
              <a:spcAft>
                <a:spcPts val="0"/>
              </a:spcAft>
              <a:buNone/>
            </a:pPr>
            <a:r>
              <a:rPr b="1" lang="es-MX" sz="2000">
                <a:solidFill>
                  <a:schemeClr val="dk1"/>
                </a:solidFill>
                <a:latin typeface="Work Sans"/>
                <a:ea typeface="Work Sans"/>
                <a:cs typeface="Work Sans"/>
                <a:sym typeface="Work Sans"/>
              </a:rPr>
              <a:t>Prototipado:</a:t>
            </a:r>
            <a:r>
              <a:rPr lang="es-MX" sz="2000">
                <a:solidFill>
                  <a:schemeClr val="dk1"/>
                </a:solidFill>
                <a:latin typeface="Work Sans"/>
                <a:ea typeface="Work Sans"/>
                <a:cs typeface="Work Sans"/>
                <a:sym typeface="Work Sans"/>
              </a:rPr>
              <a:t> Figma.</a:t>
            </a:r>
            <a:endParaRPr b="1" sz="2000">
              <a:solidFill>
                <a:schemeClr val="dk1"/>
              </a:solidFill>
              <a:latin typeface="Work Sans"/>
              <a:ea typeface="Work Sans"/>
              <a:cs typeface="Work Sans"/>
              <a:sym typeface="Work Sans"/>
            </a:endParaRPr>
          </a:p>
          <a:p>
            <a:pPr indent="0" lvl="0" marL="0" rtl="0" algn="just">
              <a:spcBef>
                <a:spcPts val="0"/>
              </a:spcBef>
              <a:spcAft>
                <a:spcPts val="0"/>
              </a:spcAft>
              <a:buNone/>
            </a:pPr>
            <a:r>
              <a:t/>
            </a:r>
            <a:endParaRPr sz="2000">
              <a:solidFill>
                <a:schemeClr val="dk1"/>
              </a:solidFill>
              <a:latin typeface="Work Sans"/>
              <a:ea typeface="Work Sans"/>
              <a:cs typeface="Work Sans"/>
              <a:sym typeface="Work Sans"/>
            </a:endParaRPr>
          </a:p>
          <a:p>
            <a:pPr indent="0" lvl="0" marL="0" rtl="0" algn="just">
              <a:spcBef>
                <a:spcPts val="0"/>
              </a:spcBef>
              <a:spcAft>
                <a:spcPts val="0"/>
              </a:spcAft>
              <a:buNone/>
            </a:pPr>
            <a:r>
              <a:t/>
            </a:r>
            <a:endParaRPr sz="2000">
              <a:solidFill>
                <a:schemeClr val="dk1"/>
              </a:solidFill>
              <a:latin typeface="Work Sans"/>
              <a:ea typeface="Work Sans"/>
              <a:cs typeface="Work Sans"/>
              <a:sym typeface="Work Sans"/>
            </a:endParaRPr>
          </a:p>
          <a:p>
            <a:pPr indent="0" lvl="0" marL="0" rtl="0" algn="l">
              <a:spcBef>
                <a:spcPts val="0"/>
              </a:spcBef>
              <a:spcAft>
                <a:spcPts val="0"/>
              </a:spcAft>
              <a:buNone/>
            </a:pPr>
            <a:r>
              <a:t/>
            </a:r>
            <a:endParaRPr>
              <a:solidFill>
                <a:schemeClr val="dk1"/>
              </a:solidFill>
            </a:endParaRPr>
          </a:p>
          <a:p>
            <a:pPr indent="0" lvl="0" marL="457200" marR="0" rtl="0" algn="l">
              <a:lnSpc>
                <a:spcPct val="100000"/>
              </a:lnSpc>
              <a:spcBef>
                <a:spcPts val="0"/>
              </a:spcBef>
              <a:spcAft>
                <a:spcPts val="0"/>
              </a:spcAft>
              <a:buNone/>
            </a:pPr>
            <a:r>
              <a:t/>
            </a:r>
            <a:endParaRPr sz="2000">
              <a:latin typeface="Work Sans"/>
              <a:ea typeface="Work Sans"/>
              <a:cs typeface="Work Sans"/>
              <a:sym typeface="Work Sans"/>
            </a:endParaRPr>
          </a:p>
        </p:txBody>
      </p:sp>
      <p:pic>
        <p:nvPicPr>
          <p:cNvPr descr="Python language logo | Free SVG" id="230" name="Google Shape;230;g31a45031e24_0_66"/>
          <p:cNvPicPr preferRelativeResize="0"/>
          <p:nvPr/>
        </p:nvPicPr>
        <p:blipFill rotWithShape="1">
          <a:blip r:embed="rId5">
            <a:alphaModFix/>
          </a:blip>
          <a:srcRect b="33235" l="32114" r="29451" t="30209"/>
          <a:stretch/>
        </p:blipFill>
        <p:spPr>
          <a:xfrm>
            <a:off x="8743050" y="1598850"/>
            <a:ext cx="1766576" cy="1680275"/>
          </a:xfrm>
          <a:prstGeom prst="rect">
            <a:avLst/>
          </a:prstGeom>
          <a:noFill/>
          <a:ln>
            <a:noFill/>
          </a:ln>
        </p:spPr>
      </p:pic>
      <p:pic>
        <p:nvPicPr>
          <p:cNvPr descr="Archivo:Alice par John Tenniel 34.png - Wikipedia, la enciclopedia ..." id="231" name="Google Shape;231;g31a45031e24_0_66"/>
          <p:cNvPicPr preferRelativeResize="0"/>
          <p:nvPr/>
        </p:nvPicPr>
        <p:blipFill>
          <a:blip r:embed="rId6">
            <a:alphaModFix/>
          </a:blip>
          <a:stretch>
            <a:fillRect/>
          </a:stretch>
        </p:blipFill>
        <p:spPr>
          <a:xfrm>
            <a:off x="7090800" y="3419200"/>
            <a:ext cx="1230425" cy="1476525"/>
          </a:xfrm>
          <a:prstGeom prst="rect">
            <a:avLst/>
          </a:prstGeom>
          <a:noFill/>
          <a:ln>
            <a:noFill/>
          </a:ln>
        </p:spPr>
      </p:pic>
      <p:pic>
        <p:nvPicPr>
          <p:cNvPr descr="Archivo:Figma-logo.svg - Wikipedia, la enciclopedia libre" id="232" name="Google Shape;232;g31a45031e24_0_66"/>
          <p:cNvPicPr preferRelativeResize="0"/>
          <p:nvPr/>
        </p:nvPicPr>
        <p:blipFill>
          <a:blip r:embed="rId7">
            <a:alphaModFix/>
          </a:blip>
          <a:stretch>
            <a:fillRect/>
          </a:stretch>
        </p:blipFill>
        <p:spPr>
          <a:xfrm>
            <a:off x="8989200" y="4478500"/>
            <a:ext cx="1080000" cy="1619990"/>
          </a:xfrm>
          <a:prstGeom prst="rect">
            <a:avLst/>
          </a:prstGeom>
          <a:noFill/>
          <a:ln>
            <a:noFill/>
          </a:ln>
        </p:spPr>
      </p:pic>
      <p:sp>
        <p:nvSpPr>
          <p:cNvPr id="233" name="Google Shape;233;g31a45031e24_0_66"/>
          <p:cNvSpPr txBox="1"/>
          <p:nvPr/>
        </p:nvSpPr>
        <p:spPr>
          <a:xfrm>
            <a:off x="6370938" y="4795700"/>
            <a:ext cx="3000000" cy="492600"/>
          </a:xfrm>
          <a:prstGeom prst="rect">
            <a:avLst/>
          </a:prstGeom>
          <a:noFill/>
          <a:ln>
            <a:noFill/>
          </a:ln>
        </p:spPr>
        <p:txBody>
          <a:bodyPr anchorCtr="0" anchor="t" bIns="91425" lIns="91425" spcFirstLastPara="1" rIns="91425" wrap="square" tIns="91425">
            <a:spAutoFit/>
          </a:bodyPr>
          <a:lstStyle/>
          <a:p>
            <a:pPr indent="0" lvl="0" marL="457200" rtl="0" algn="just">
              <a:lnSpc>
                <a:spcPct val="200000"/>
              </a:lnSpc>
              <a:spcBef>
                <a:spcPts val="0"/>
              </a:spcBef>
              <a:spcAft>
                <a:spcPts val="0"/>
              </a:spcAft>
              <a:buNone/>
            </a:pPr>
            <a:r>
              <a:rPr lang="es-MX" sz="2000">
                <a:solidFill>
                  <a:schemeClr val="dk1"/>
                </a:solidFill>
                <a:latin typeface="Work Sans"/>
                <a:ea typeface="Work Sans"/>
                <a:cs typeface="Work Sans"/>
                <a:sym typeface="Work Sans"/>
              </a:rPr>
              <a:t>BeautifulSoup</a:t>
            </a:r>
            <a:endParaRPr/>
          </a:p>
        </p:txBody>
      </p:sp>
      <p:pic>
        <p:nvPicPr>
          <p:cNvPr descr="Database - Free of Charge Creative Commons Tablet image" id="234" name="Google Shape;234;g31a45031e24_0_66"/>
          <p:cNvPicPr preferRelativeResize="0"/>
          <p:nvPr/>
        </p:nvPicPr>
        <p:blipFill>
          <a:blip r:embed="rId8">
            <a:alphaModFix/>
          </a:blip>
          <a:stretch>
            <a:fillRect/>
          </a:stretch>
        </p:blipFill>
        <p:spPr>
          <a:xfrm>
            <a:off x="10322225" y="2889000"/>
            <a:ext cx="1620000" cy="1620000"/>
          </a:xfrm>
          <a:prstGeom prst="rect">
            <a:avLst/>
          </a:prstGeom>
          <a:noFill/>
          <a:ln>
            <a:noFill/>
          </a:ln>
        </p:spPr>
      </p:pic>
      <p:cxnSp>
        <p:nvCxnSpPr>
          <p:cNvPr id="235" name="Google Shape;235;g31a45031e24_0_66"/>
          <p:cNvCxnSpPr/>
          <p:nvPr/>
        </p:nvCxnSpPr>
        <p:spPr>
          <a:xfrm flipH="1">
            <a:off x="5193775" y="4583675"/>
            <a:ext cx="301500" cy="3195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2"/>
          <p:cNvSpPr txBox="1"/>
          <p:nvPr>
            <p:ph type="title"/>
          </p:nvPr>
        </p:nvSpPr>
        <p:spPr>
          <a:xfrm>
            <a:off x="456236" y="110481"/>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Delimitación</a:t>
            </a:r>
            <a:endParaRPr/>
          </a:p>
        </p:txBody>
      </p:sp>
      <p:sp>
        <p:nvSpPr>
          <p:cNvPr id="241" name="Google Shape;241;p12"/>
          <p:cNvSpPr txBox="1"/>
          <p:nvPr/>
        </p:nvSpPr>
        <p:spPr>
          <a:xfrm>
            <a:off x="372353" y="1667521"/>
            <a:ext cx="11447400" cy="5079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600"/>
              <a:buFont typeface="Arial"/>
              <a:buNone/>
            </a:pPr>
            <a:r>
              <a:rPr lang="es-MX" sz="2200">
                <a:solidFill>
                  <a:schemeClr val="dk1"/>
                </a:solidFill>
                <a:latin typeface="Work Sans Light"/>
                <a:ea typeface="Work Sans Light"/>
                <a:cs typeface="Work Sans Light"/>
                <a:sym typeface="Work Sans Light"/>
              </a:rPr>
              <a:t>Se delimita a esta funcionalidad principal, dejando fuera otros aspectos como la calidad de los productos o la comparación con tiendas de otros países.</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600"/>
              <a:buFont typeface="Arial"/>
              <a:buNone/>
            </a:pPr>
            <a:r>
              <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600"/>
              <a:buFont typeface="Arial"/>
              <a:buNone/>
            </a:pPr>
            <a:r>
              <a:rPr b="1" lang="es-MX" sz="2200">
                <a:solidFill>
                  <a:schemeClr val="dk1"/>
                </a:solidFill>
                <a:latin typeface="Work Sans"/>
                <a:ea typeface="Work Sans"/>
                <a:cs typeface="Work Sans"/>
                <a:sym typeface="Work Sans"/>
              </a:rPr>
              <a:t>Se enfoca en productos de la canasta familiar:</a:t>
            </a:r>
            <a:r>
              <a:rPr lang="es-MX" sz="2200">
                <a:solidFill>
                  <a:schemeClr val="dk1"/>
                </a:solidFill>
                <a:latin typeface="Work Sans Light"/>
                <a:ea typeface="Work Sans Light"/>
                <a:cs typeface="Work Sans Light"/>
                <a:sym typeface="Work Sans Light"/>
              </a:rPr>
              <a:t> No incluye otro tipo de productos.</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600"/>
              <a:buFont typeface="Arial"/>
              <a:buNone/>
            </a:pPr>
            <a:r>
              <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rPr b="1" lang="es-MX" sz="2200">
                <a:solidFill>
                  <a:schemeClr val="dk1"/>
                </a:solidFill>
                <a:latin typeface="Work Sans"/>
                <a:ea typeface="Work Sans"/>
                <a:cs typeface="Work Sans"/>
                <a:sym typeface="Work Sans"/>
              </a:rPr>
              <a:t>Supermercados específicos:</a:t>
            </a:r>
            <a:r>
              <a:rPr lang="es-MX" sz="2200">
                <a:solidFill>
                  <a:schemeClr val="dk1"/>
                </a:solidFill>
                <a:latin typeface="Work Sans Light"/>
                <a:ea typeface="Work Sans Light"/>
                <a:cs typeface="Work Sans Light"/>
                <a:sym typeface="Work Sans Light"/>
              </a:rPr>
              <a:t> Se limita a la información de precios de retailers en Colombia como Makro o Mercado Libre.</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rPr b="1" lang="es-MX" sz="2200">
                <a:solidFill>
                  <a:schemeClr val="dk1"/>
                </a:solidFill>
                <a:latin typeface="Work Sans"/>
                <a:ea typeface="Work Sans"/>
                <a:cs typeface="Work Sans"/>
                <a:sym typeface="Work Sans"/>
              </a:rPr>
              <a:t>Ubicación geográfica:</a:t>
            </a:r>
            <a:r>
              <a:rPr lang="es-MX" sz="2200">
                <a:solidFill>
                  <a:schemeClr val="dk1"/>
                </a:solidFill>
                <a:latin typeface="Work Sans Light"/>
                <a:ea typeface="Work Sans Light"/>
                <a:cs typeface="Work Sans Light"/>
                <a:sym typeface="Work Sans Light"/>
              </a:rPr>
              <a:t> Se centra en Colombia.</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rPr b="1" lang="es-MX" sz="2200">
                <a:solidFill>
                  <a:schemeClr val="dk1"/>
                </a:solidFill>
                <a:latin typeface="Work Sans"/>
                <a:ea typeface="Work Sans"/>
                <a:cs typeface="Work Sans"/>
                <a:sym typeface="Work Sans"/>
              </a:rPr>
              <a:t>No incluye análisis de la calidad de los productos:</a:t>
            </a:r>
            <a:r>
              <a:rPr lang="es-MX" sz="2200">
                <a:solidFill>
                  <a:schemeClr val="dk1"/>
                </a:solidFill>
                <a:latin typeface="Work Sans Light"/>
                <a:ea typeface="Work Sans Light"/>
                <a:cs typeface="Work Sans Light"/>
                <a:sym typeface="Work Sans Light"/>
              </a:rPr>
              <a:t> Solo se comparan precios.</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rPr b="1" lang="es-MX" sz="2200">
                <a:solidFill>
                  <a:schemeClr val="dk1"/>
                </a:solidFill>
                <a:latin typeface="Work Sans"/>
                <a:ea typeface="Work Sans"/>
                <a:cs typeface="Work Sans"/>
                <a:sym typeface="Work Sans"/>
              </a:rPr>
              <a:t>La versión premium con IA es una proyección a futuro:</a:t>
            </a:r>
            <a:r>
              <a:rPr lang="es-MX" sz="2200">
                <a:solidFill>
                  <a:schemeClr val="dk1"/>
                </a:solidFill>
                <a:latin typeface="Work Sans Light"/>
                <a:ea typeface="Work Sans Light"/>
                <a:cs typeface="Work Sans Light"/>
                <a:sym typeface="Work Sans Light"/>
              </a:rPr>
              <a:t> No está incluida en la primera versión del software</a:t>
            </a:r>
            <a:endParaRPr sz="1600">
              <a:solidFill>
                <a:schemeClr val="dk1"/>
              </a:solidFill>
              <a:latin typeface="Work Sans Light"/>
              <a:ea typeface="Work Sans Light"/>
              <a:cs typeface="Work Sans Light"/>
              <a:sym typeface="Work Sans Light"/>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p:txBody>
      </p:sp>
      <p:pic>
        <p:nvPicPr>
          <p:cNvPr id="242" name="Google Shape;242;p12"/>
          <p:cNvPicPr preferRelativeResize="0"/>
          <p:nvPr/>
        </p:nvPicPr>
        <p:blipFill>
          <a:blip r:embed="rId3">
            <a:alphaModFix/>
          </a:blip>
          <a:stretch>
            <a:fillRect/>
          </a:stretch>
        </p:blipFill>
        <p:spPr>
          <a:xfrm>
            <a:off x="8765026" y="234163"/>
            <a:ext cx="1080000" cy="1080000"/>
          </a:xfrm>
          <a:prstGeom prst="rect">
            <a:avLst/>
          </a:prstGeom>
          <a:noFill/>
          <a:ln>
            <a:noFill/>
          </a:ln>
        </p:spPr>
      </p:pic>
      <p:pic>
        <p:nvPicPr>
          <p:cNvPr id="243" name="Google Shape;243;p12"/>
          <p:cNvPicPr preferRelativeResize="0"/>
          <p:nvPr/>
        </p:nvPicPr>
        <p:blipFill>
          <a:blip r:embed="rId4">
            <a:alphaModFix/>
          </a:blip>
          <a:stretch>
            <a:fillRect/>
          </a:stretch>
        </p:blipFill>
        <p:spPr>
          <a:xfrm>
            <a:off x="9891824" y="234187"/>
            <a:ext cx="1080000" cy="1080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g2d63f9cc10c_1_0"/>
          <p:cNvSpPr txBox="1"/>
          <p:nvPr>
            <p:ph type="title"/>
          </p:nvPr>
        </p:nvSpPr>
        <p:spPr>
          <a:xfrm>
            <a:off x="456236" y="110481"/>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Delimitación</a:t>
            </a:r>
            <a:endParaRPr/>
          </a:p>
        </p:txBody>
      </p:sp>
      <p:sp>
        <p:nvSpPr>
          <p:cNvPr id="249" name="Google Shape;249;g2d63f9cc10c_1_0"/>
          <p:cNvSpPr txBox="1"/>
          <p:nvPr/>
        </p:nvSpPr>
        <p:spPr>
          <a:xfrm>
            <a:off x="372353" y="1667521"/>
            <a:ext cx="11447400" cy="4402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600"/>
              <a:buFont typeface="Arial"/>
              <a:buNone/>
            </a:pPr>
            <a:r>
              <a:rPr b="1" lang="es-MX" sz="2200">
                <a:solidFill>
                  <a:schemeClr val="dk1"/>
                </a:solidFill>
                <a:latin typeface="Work Sans"/>
                <a:ea typeface="Work Sans"/>
                <a:cs typeface="Work Sans"/>
                <a:sym typeface="Work Sans"/>
              </a:rPr>
              <a:t>Tiempo de desarrollo</a:t>
            </a:r>
            <a:r>
              <a:rPr b="1" lang="es-MX" sz="2200">
                <a:solidFill>
                  <a:schemeClr val="dk1"/>
                </a:solidFill>
                <a:latin typeface="Work Sans"/>
                <a:ea typeface="Work Sans"/>
                <a:cs typeface="Work Sans"/>
                <a:sym typeface="Work Sans"/>
              </a:rPr>
              <a:t>:</a:t>
            </a:r>
            <a:r>
              <a:rPr lang="es-MX" sz="2200">
                <a:solidFill>
                  <a:schemeClr val="dk1"/>
                </a:solidFill>
                <a:latin typeface="Work Sans Light"/>
                <a:ea typeface="Work Sans Light"/>
                <a:cs typeface="Work Sans Light"/>
                <a:sym typeface="Work Sans Light"/>
              </a:rPr>
              <a:t> 1 Año Aproximadamente durante el año 2025 y finales del 2024.</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600"/>
              <a:buFont typeface="Arial"/>
              <a:buNone/>
            </a:pPr>
            <a:r>
              <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rPr b="1" lang="es-MX" sz="2200">
                <a:solidFill>
                  <a:schemeClr val="dk1"/>
                </a:solidFill>
                <a:latin typeface="Work Sans"/>
                <a:ea typeface="Work Sans"/>
                <a:cs typeface="Work Sans"/>
                <a:sym typeface="Work Sans"/>
              </a:rPr>
              <a:t>Como se </a:t>
            </a:r>
            <a:r>
              <a:rPr b="1" lang="es-MX" sz="2200">
                <a:solidFill>
                  <a:schemeClr val="dk1"/>
                </a:solidFill>
                <a:latin typeface="Work Sans"/>
                <a:ea typeface="Work Sans"/>
                <a:cs typeface="Work Sans"/>
                <a:sym typeface="Work Sans"/>
              </a:rPr>
              <a:t>va ha</a:t>
            </a:r>
            <a:r>
              <a:rPr b="1" lang="es-MX" sz="2200">
                <a:solidFill>
                  <a:schemeClr val="dk1"/>
                </a:solidFill>
                <a:latin typeface="Work Sans"/>
                <a:ea typeface="Work Sans"/>
                <a:cs typeface="Work Sans"/>
                <a:sym typeface="Work Sans"/>
              </a:rPr>
              <a:t> desarrollar</a:t>
            </a:r>
            <a:r>
              <a:rPr b="1" lang="es-MX" sz="2200">
                <a:solidFill>
                  <a:schemeClr val="dk1"/>
                </a:solidFill>
                <a:latin typeface="Work Sans"/>
                <a:ea typeface="Work Sans"/>
                <a:cs typeface="Work Sans"/>
                <a:sym typeface="Work Sans"/>
              </a:rPr>
              <a:t>:</a:t>
            </a:r>
            <a:r>
              <a:rPr lang="es-MX" sz="2200">
                <a:solidFill>
                  <a:schemeClr val="dk1"/>
                </a:solidFill>
                <a:latin typeface="Work Sans Light"/>
                <a:ea typeface="Work Sans Light"/>
                <a:cs typeface="Work Sans Light"/>
                <a:sym typeface="Work Sans Light"/>
              </a:rPr>
              <a:t> Mediante el </a:t>
            </a:r>
            <a:r>
              <a:rPr lang="es-MX" sz="2200" u="sng">
                <a:solidFill>
                  <a:schemeClr val="hlink"/>
                </a:solidFill>
                <a:latin typeface="Work Sans Light"/>
                <a:ea typeface="Work Sans Light"/>
                <a:cs typeface="Work Sans Light"/>
                <a:sym typeface="Work Sans Light"/>
                <a:hlinkClick r:id="rId3"/>
              </a:rPr>
              <a:t>diagrama de gantt</a:t>
            </a:r>
            <a:r>
              <a:rPr lang="es-MX" sz="2200">
                <a:solidFill>
                  <a:schemeClr val="dk1"/>
                </a:solidFill>
                <a:latin typeface="Work Sans Light"/>
                <a:ea typeface="Work Sans Light"/>
                <a:cs typeface="Work Sans Light"/>
                <a:sym typeface="Work Sans Light"/>
              </a:rPr>
              <a:t> se </a:t>
            </a:r>
            <a:r>
              <a:rPr lang="es-MX" sz="2200">
                <a:solidFill>
                  <a:schemeClr val="dk1"/>
                </a:solidFill>
                <a:latin typeface="Work Sans Light"/>
                <a:ea typeface="Work Sans Light"/>
                <a:cs typeface="Work Sans Light"/>
                <a:sym typeface="Work Sans Light"/>
              </a:rPr>
              <a:t>planteó(ver </a:t>
            </a:r>
            <a:r>
              <a:rPr lang="es-MX" sz="2200" u="sng">
                <a:solidFill>
                  <a:schemeClr val="hlink"/>
                </a:solidFill>
                <a:latin typeface="Work Sans Light"/>
                <a:ea typeface="Work Sans Light"/>
                <a:cs typeface="Work Sans Light"/>
                <a:sym typeface="Work Sans Light"/>
                <a:hlinkClick r:id="rId4"/>
              </a:rPr>
              <a:t>Aquí</a:t>
            </a:r>
            <a:r>
              <a:rPr lang="es-MX" sz="2200">
                <a:solidFill>
                  <a:schemeClr val="dk1"/>
                </a:solidFill>
                <a:latin typeface="Work Sans Light"/>
                <a:ea typeface="Work Sans Light"/>
                <a:cs typeface="Work Sans Light"/>
                <a:sym typeface="Work Sans Light"/>
              </a:rPr>
              <a:t>)</a:t>
            </a:r>
            <a:r>
              <a:rPr lang="es-MX" sz="2200">
                <a:solidFill>
                  <a:schemeClr val="dk1"/>
                </a:solidFill>
                <a:latin typeface="Work Sans Light"/>
                <a:ea typeface="Work Sans Light"/>
                <a:cs typeface="Work Sans Light"/>
                <a:sym typeface="Work Sans Light"/>
              </a:rPr>
              <a:t> una serie de actividades para realizar, el cual, pretende delimitar el tiempo para el desarrollo del software.</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rPr b="1" lang="es-MX" sz="2200">
                <a:solidFill>
                  <a:schemeClr val="dk1"/>
                </a:solidFill>
                <a:latin typeface="Work Sans"/>
                <a:ea typeface="Work Sans"/>
                <a:cs typeface="Work Sans"/>
                <a:sym typeface="Work Sans"/>
              </a:rPr>
              <a:t>Integración con otros servicios: </a:t>
            </a:r>
            <a:r>
              <a:rPr lang="es-MX" sz="2200">
                <a:solidFill>
                  <a:schemeClr val="dk1"/>
                </a:solidFill>
                <a:latin typeface="Work Sans Light"/>
                <a:ea typeface="Work Sans Light"/>
                <a:cs typeface="Work Sans Light"/>
                <a:sym typeface="Work Sans Light"/>
              </a:rPr>
              <a:t>En una primera fase, no se integrarán con servicios de terceros como plataformas de pago o sistemas de lealtad.</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t/>
            </a:r>
            <a:endParaRPr sz="2200">
              <a:solidFill>
                <a:schemeClr val="dk1"/>
              </a:solidFill>
              <a:latin typeface="Work Sans Light"/>
              <a:ea typeface="Work Sans Light"/>
              <a:cs typeface="Work Sans Light"/>
              <a:sym typeface="Work Sans Light"/>
            </a:endParaRPr>
          </a:p>
          <a:p>
            <a:pPr indent="0" lvl="0" marL="0" rtl="0" algn="l">
              <a:spcBef>
                <a:spcPts val="0"/>
              </a:spcBef>
              <a:spcAft>
                <a:spcPts val="0"/>
              </a:spcAft>
              <a:buClr>
                <a:schemeClr val="dk1"/>
              </a:buClr>
              <a:buSzPts val="1100"/>
              <a:buFont typeface="Arial"/>
              <a:buNone/>
            </a:pPr>
            <a:r>
              <a:rPr b="1" lang="es-MX" sz="2200">
                <a:solidFill>
                  <a:schemeClr val="dk1"/>
                </a:solidFill>
                <a:latin typeface="Work Sans"/>
                <a:ea typeface="Work Sans"/>
                <a:cs typeface="Work Sans"/>
                <a:sym typeface="Work Sans"/>
              </a:rPr>
              <a:t>Desarrollo de una aplicación móvil nativa:</a:t>
            </a:r>
            <a:r>
              <a:rPr lang="es-MX" sz="2200">
                <a:solidFill>
                  <a:schemeClr val="dk1"/>
                </a:solidFill>
                <a:latin typeface="Work Sans Light"/>
                <a:ea typeface="Work Sans Light"/>
                <a:cs typeface="Work Sans Light"/>
                <a:sym typeface="Work Sans Light"/>
              </a:rPr>
              <a:t> Se priorizará el desarrollo de una versión web responsive, dejando la app móvil para futuras versiones.</a:t>
            </a:r>
            <a:endParaRPr sz="2200">
              <a:solidFill>
                <a:schemeClr val="dk1"/>
              </a:solidFill>
              <a:latin typeface="Work Sans Light"/>
              <a:ea typeface="Work Sans Light"/>
              <a:cs typeface="Work Sans Light"/>
              <a:sym typeface="Work Sans Light"/>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p:txBody>
      </p:sp>
      <p:pic>
        <p:nvPicPr>
          <p:cNvPr id="250" name="Google Shape;250;g2d63f9cc10c_1_0"/>
          <p:cNvPicPr preferRelativeResize="0"/>
          <p:nvPr/>
        </p:nvPicPr>
        <p:blipFill>
          <a:blip r:embed="rId5">
            <a:alphaModFix/>
          </a:blip>
          <a:stretch>
            <a:fillRect/>
          </a:stretch>
        </p:blipFill>
        <p:spPr>
          <a:xfrm>
            <a:off x="8765026" y="234163"/>
            <a:ext cx="1080000" cy="1080000"/>
          </a:xfrm>
          <a:prstGeom prst="rect">
            <a:avLst/>
          </a:prstGeom>
          <a:noFill/>
          <a:ln>
            <a:noFill/>
          </a:ln>
        </p:spPr>
      </p:pic>
      <p:pic>
        <p:nvPicPr>
          <p:cNvPr id="251" name="Google Shape;251;g2d63f9cc10c_1_0"/>
          <p:cNvPicPr preferRelativeResize="0"/>
          <p:nvPr/>
        </p:nvPicPr>
        <p:blipFill>
          <a:blip r:embed="rId6">
            <a:alphaModFix/>
          </a:blip>
          <a:stretch>
            <a:fillRect/>
          </a:stretch>
        </p:blipFill>
        <p:spPr>
          <a:xfrm>
            <a:off x="9891824" y="234187"/>
            <a:ext cx="1080000" cy="1080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14"/>
          <p:cNvSpPr txBox="1"/>
          <p:nvPr>
            <p:ph type="title"/>
          </p:nvPr>
        </p:nvSpPr>
        <p:spPr>
          <a:xfrm>
            <a:off x="456236" y="110481"/>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200"/>
              <a:buFont typeface="Work Sans Medium"/>
              <a:buNone/>
            </a:pPr>
            <a:r>
              <a:rPr lang="es-MX" sz="3200">
                <a:solidFill>
                  <a:schemeClr val="lt1"/>
                </a:solidFill>
                <a:latin typeface="Work Sans Medium"/>
                <a:ea typeface="Work Sans Medium"/>
                <a:cs typeface="Work Sans Medium"/>
                <a:sym typeface="Work Sans Medium"/>
              </a:rPr>
              <a:t>Entregables Proyecto Formativo</a:t>
            </a:r>
            <a:br>
              <a:rPr lang="es-MX" sz="3200">
                <a:solidFill>
                  <a:schemeClr val="lt1"/>
                </a:solidFill>
                <a:latin typeface="Work Sans Medium"/>
                <a:ea typeface="Work Sans Medium"/>
                <a:cs typeface="Work Sans Medium"/>
                <a:sym typeface="Work Sans Medium"/>
              </a:rPr>
            </a:br>
            <a:r>
              <a:rPr lang="es-MX" sz="3200">
                <a:solidFill>
                  <a:schemeClr val="lt1"/>
                </a:solidFill>
                <a:latin typeface="Work Sans Medium"/>
                <a:ea typeface="Work Sans Medium"/>
                <a:cs typeface="Work Sans Medium"/>
                <a:sym typeface="Work Sans Medium"/>
              </a:rPr>
              <a:t>por Trimestre</a:t>
            </a:r>
            <a:endParaRPr sz="3200">
              <a:solidFill>
                <a:schemeClr val="lt1"/>
              </a:solidFill>
              <a:latin typeface="Work Sans Medium"/>
              <a:ea typeface="Work Sans Medium"/>
              <a:cs typeface="Work Sans Medium"/>
              <a:sym typeface="Work Sans Medium"/>
            </a:endParaRPr>
          </a:p>
        </p:txBody>
      </p:sp>
      <p:sp>
        <p:nvSpPr>
          <p:cNvPr id="258" name="Google Shape;258;p14"/>
          <p:cNvSpPr txBox="1"/>
          <p:nvPr/>
        </p:nvSpPr>
        <p:spPr>
          <a:xfrm>
            <a:off x="1366063" y="1881018"/>
            <a:ext cx="3854400" cy="181620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chemeClr val="dk1"/>
              </a:buClr>
              <a:buSzPts val="1400"/>
              <a:buFont typeface="Arial"/>
              <a:buChar char="•"/>
            </a:pPr>
            <a:r>
              <a:rPr b="0" i="0" lang="es-MX" sz="1400" u="sng" cap="none" strike="noStrike">
                <a:solidFill>
                  <a:schemeClr val="hlink"/>
                </a:solidFill>
                <a:latin typeface="Work Sans Light"/>
                <a:ea typeface="Work Sans Light"/>
                <a:cs typeface="Work Sans Light"/>
                <a:sym typeface="Work Sans Light"/>
                <a:hlinkClick r:id="rId3"/>
              </a:rPr>
              <a:t>Plan de Proyecto</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sng" cap="none" strike="noStrike">
                <a:solidFill>
                  <a:schemeClr val="hlink"/>
                </a:solidFill>
                <a:latin typeface="Work Sans Light"/>
                <a:ea typeface="Work Sans Light"/>
                <a:cs typeface="Work Sans Light"/>
                <a:sym typeface="Work Sans Light"/>
                <a:hlinkClick r:id="rId4"/>
              </a:rPr>
              <a:t>Levantamiento de Información</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sng" cap="none" strike="noStrike">
                <a:solidFill>
                  <a:schemeClr val="hlink"/>
                </a:solidFill>
                <a:latin typeface="Work Sans Light"/>
                <a:ea typeface="Work Sans Light"/>
                <a:cs typeface="Work Sans Light"/>
                <a:sym typeface="Work Sans Light"/>
                <a:hlinkClick r:id="rId5"/>
              </a:rPr>
              <a:t>Diagrama de Procesos</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sng" cap="none" strike="noStrike">
                <a:solidFill>
                  <a:schemeClr val="hlink"/>
                </a:solidFill>
                <a:latin typeface="Work Sans Light"/>
                <a:ea typeface="Work Sans Light"/>
                <a:cs typeface="Work Sans Light"/>
                <a:sym typeface="Work Sans Light"/>
                <a:hlinkClick r:id="rId6"/>
              </a:rPr>
              <a:t>IEEE-830 o Historias de Usuario</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sng" cap="none" strike="noStrike">
                <a:solidFill>
                  <a:schemeClr val="hlink"/>
                </a:solidFill>
                <a:latin typeface="Work Sans Light"/>
                <a:ea typeface="Work Sans Light"/>
                <a:cs typeface="Work Sans Light"/>
                <a:sym typeface="Work Sans Light"/>
                <a:hlinkClick r:id="rId7"/>
              </a:rPr>
              <a:t>Diagrama Casos de Uso</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sng" cap="none" strike="noStrike">
                <a:solidFill>
                  <a:schemeClr val="hlink"/>
                </a:solidFill>
                <a:latin typeface="Work Sans Light"/>
                <a:ea typeface="Work Sans Light"/>
                <a:cs typeface="Work Sans Light"/>
                <a:sym typeface="Work Sans Light"/>
                <a:hlinkClick r:id="rId8"/>
              </a:rPr>
              <a:t>Casos de Uso Extendido</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sng" cap="none" strike="noStrike">
                <a:solidFill>
                  <a:schemeClr val="hlink"/>
                </a:solidFill>
                <a:latin typeface="Work Sans Light"/>
                <a:ea typeface="Work Sans Light"/>
                <a:cs typeface="Work Sans Light"/>
                <a:sym typeface="Work Sans Light"/>
                <a:hlinkClick r:id="rId9"/>
              </a:rPr>
              <a:t>Diagrama de Clases</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sng" cap="none" strike="noStrike">
                <a:solidFill>
                  <a:schemeClr val="hlink"/>
                </a:solidFill>
                <a:latin typeface="Work Sans Light"/>
                <a:ea typeface="Work Sans Light"/>
                <a:cs typeface="Work Sans Light"/>
                <a:sym typeface="Work Sans Light"/>
                <a:hlinkClick r:id="rId10"/>
              </a:rPr>
              <a:t>Prototipo No Funcional</a:t>
            </a:r>
            <a:endParaRPr b="0" i="0" sz="1400" u="none" cap="none" strike="noStrike">
              <a:solidFill>
                <a:schemeClr val="dk1"/>
              </a:solidFill>
              <a:latin typeface="Work Sans Light"/>
              <a:ea typeface="Work Sans Light"/>
              <a:cs typeface="Work Sans Light"/>
              <a:sym typeface="Work Sans Light"/>
            </a:endParaRPr>
          </a:p>
        </p:txBody>
      </p:sp>
      <p:grpSp>
        <p:nvGrpSpPr>
          <p:cNvPr id="259" name="Google Shape;259;p14"/>
          <p:cNvGrpSpPr/>
          <p:nvPr/>
        </p:nvGrpSpPr>
        <p:grpSpPr>
          <a:xfrm>
            <a:off x="1111717" y="1494678"/>
            <a:ext cx="3239167" cy="347863"/>
            <a:chOff x="668953" y="1494678"/>
            <a:chExt cx="3239167" cy="347863"/>
          </a:xfrm>
        </p:grpSpPr>
        <p:sp>
          <p:nvSpPr>
            <p:cNvPr id="260" name="Google Shape;260;p14"/>
            <p:cNvSpPr/>
            <p:nvPr/>
          </p:nvSpPr>
          <p:spPr>
            <a:xfrm>
              <a:off x="781688" y="1796822"/>
              <a:ext cx="971956" cy="45719"/>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61" name="Google Shape;261;p14"/>
            <p:cNvSpPr txBox="1"/>
            <p:nvPr/>
          </p:nvSpPr>
          <p:spPr>
            <a:xfrm>
              <a:off x="668953" y="1494678"/>
              <a:ext cx="3239167" cy="29459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1800"/>
                <a:buFont typeface="Work Sans Light"/>
                <a:buNone/>
              </a:pPr>
              <a:r>
                <a:rPr b="1" i="0" lang="es-MX" sz="1800" u="none" cap="none" strike="noStrike">
                  <a:solidFill>
                    <a:srgbClr val="38AA00"/>
                  </a:solidFill>
                  <a:latin typeface="Work Sans Light"/>
                  <a:ea typeface="Work Sans Light"/>
                  <a:cs typeface="Work Sans Light"/>
                  <a:sym typeface="Work Sans Light"/>
                </a:rPr>
                <a:t>Primer Trimestre</a:t>
              </a:r>
              <a:endParaRPr b="0" i="0" sz="1400" u="none" cap="none" strike="noStrike">
                <a:solidFill>
                  <a:srgbClr val="000000"/>
                </a:solidFill>
                <a:latin typeface="Arial"/>
                <a:ea typeface="Arial"/>
                <a:cs typeface="Arial"/>
                <a:sym typeface="Arial"/>
              </a:endParaRPr>
            </a:p>
          </p:txBody>
        </p:sp>
      </p:grpSp>
      <p:sp>
        <p:nvSpPr>
          <p:cNvPr id="262" name="Google Shape;262;p14"/>
          <p:cNvSpPr txBox="1"/>
          <p:nvPr/>
        </p:nvSpPr>
        <p:spPr>
          <a:xfrm>
            <a:off x="1366063" y="4602498"/>
            <a:ext cx="3854400" cy="20313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Modelo Entidad Relación</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Modelo Relacional</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Diccionario de Datos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Script de la BBDD</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Sentencias DDL</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Consultas DML</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Automatización de la BBDD</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Sistema de Información Web – Servidor Local</a:t>
            </a:r>
            <a:endParaRPr b="0" i="0" sz="1400" u="none" cap="none" strike="noStrike">
              <a:solidFill>
                <a:schemeClr val="dk1"/>
              </a:solidFill>
              <a:latin typeface="Work Sans Light"/>
              <a:ea typeface="Work Sans Light"/>
              <a:cs typeface="Work Sans Light"/>
              <a:sym typeface="Work Sans Light"/>
            </a:endParaRPr>
          </a:p>
        </p:txBody>
      </p:sp>
      <p:grpSp>
        <p:nvGrpSpPr>
          <p:cNvPr id="263" name="Google Shape;263;p14"/>
          <p:cNvGrpSpPr/>
          <p:nvPr/>
        </p:nvGrpSpPr>
        <p:grpSpPr>
          <a:xfrm>
            <a:off x="1060822" y="4230357"/>
            <a:ext cx="3239167" cy="347863"/>
            <a:chOff x="668953" y="1494678"/>
            <a:chExt cx="3239167" cy="347863"/>
          </a:xfrm>
        </p:grpSpPr>
        <p:sp>
          <p:nvSpPr>
            <p:cNvPr id="264" name="Google Shape;264;p14"/>
            <p:cNvSpPr/>
            <p:nvPr/>
          </p:nvSpPr>
          <p:spPr>
            <a:xfrm>
              <a:off x="781688" y="1796822"/>
              <a:ext cx="971956" cy="45719"/>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65" name="Google Shape;265;p14"/>
            <p:cNvSpPr txBox="1"/>
            <p:nvPr/>
          </p:nvSpPr>
          <p:spPr>
            <a:xfrm>
              <a:off x="668953" y="1494678"/>
              <a:ext cx="3239167" cy="29459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1800"/>
                <a:buFont typeface="Work Sans Light"/>
                <a:buNone/>
              </a:pPr>
              <a:r>
                <a:rPr b="1" i="0" lang="es-MX" sz="1800" u="none" cap="none" strike="noStrike">
                  <a:solidFill>
                    <a:srgbClr val="38AA00"/>
                  </a:solidFill>
                  <a:latin typeface="Work Sans Light"/>
                  <a:ea typeface="Work Sans Light"/>
                  <a:cs typeface="Work Sans Light"/>
                  <a:sym typeface="Work Sans Light"/>
                </a:rPr>
                <a:t>Segundo Trimestre</a:t>
              </a:r>
              <a:endParaRPr b="0" i="0" sz="1400" u="none" cap="none" strike="noStrike">
                <a:solidFill>
                  <a:srgbClr val="000000"/>
                </a:solidFill>
                <a:latin typeface="Arial"/>
                <a:ea typeface="Arial"/>
                <a:cs typeface="Arial"/>
                <a:sym typeface="Arial"/>
              </a:endParaRPr>
            </a:p>
          </p:txBody>
        </p:sp>
      </p:grpSp>
      <p:grpSp>
        <p:nvGrpSpPr>
          <p:cNvPr id="266" name="Google Shape;266;p14"/>
          <p:cNvGrpSpPr/>
          <p:nvPr/>
        </p:nvGrpSpPr>
        <p:grpSpPr>
          <a:xfrm>
            <a:off x="4902545" y="2675450"/>
            <a:ext cx="3239167" cy="347863"/>
            <a:chOff x="668953" y="1494678"/>
            <a:chExt cx="3239167" cy="347863"/>
          </a:xfrm>
        </p:grpSpPr>
        <p:sp>
          <p:nvSpPr>
            <p:cNvPr id="267" name="Google Shape;267;p14"/>
            <p:cNvSpPr/>
            <p:nvPr/>
          </p:nvSpPr>
          <p:spPr>
            <a:xfrm>
              <a:off x="781688" y="1796822"/>
              <a:ext cx="971956" cy="45719"/>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68" name="Google Shape;268;p14"/>
            <p:cNvSpPr txBox="1"/>
            <p:nvPr/>
          </p:nvSpPr>
          <p:spPr>
            <a:xfrm>
              <a:off x="668953" y="1494678"/>
              <a:ext cx="3239167" cy="29459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1800"/>
                <a:buFont typeface="Work Sans Light"/>
                <a:buNone/>
              </a:pPr>
              <a:r>
                <a:rPr b="1" i="0" lang="es-MX" sz="1800" u="none" cap="none" strike="noStrike">
                  <a:solidFill>
                    <a:srgbClr val="38AA00"/>
                  </a:solidFill>
                  <a:latin typeface="Work Sans Light"/>
                  <a:ea typeface="Work Sans Light"/>
                  <a:cs typeface="Work Sans Light"/>
                  <a:sym typeface="Work Sans Light"/>
                </a:rPr>
                <a:t>Tercer Trimestre</a:t>
              </a:r>
              <a:endParaRPr b="0" i="0" sz="1400" u="none" cap="none" strike="noStrike">
                <a:solidFill>
                  <a:srgbClr val="000000"/>
                </a:solidFill>
                <a:latin typeface="Arial"/>
                <a:ea typeface="Arial"/>
                <a:cs typeface="Arial"/>
                <a:sym typeface="Arial"/>
              </a:endParaRPr>
            </a:p>
          </p:txBody>
        </p:sp>
      </p:grpSp>
      <p:sp>
        <p:nvSpPr>
          <p:cNvPr id="269" name="Google Shape;269;p14"/>
          <p:cNvSpPr txBox="1"/>
          <p:nvPr/>
        </p:nvSpPr>
        <p:spPr>
          <a:xfrm>
            <a:off x="5138058" y="3116381"/>
            <a:ext cx="3854368" cy="52322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Planeación de Pruebas</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Ejecución de Pruebas</a:t>
            </a:r>
            <a:endParaRPr b="0" i="0" sz="1400" u="none" cap="none" strike="noStrike">
              <a:solidFill>
                <a:schemeClr val="dk1"/>
              </a:solidFill>
              <a:latin typeface="Work Sans Light"/>
              <a:ea typeface="Work Sans Light"/>
              <a:cs typeface="Work Sans Light"/>
              <a:sym typeface="Work Sans Light"/>
            </a:endParaRPr>
          </a:p>
        </p:txBody>
      </p:sp>
      <p:grpSp>
        <p:nvGrpSpPr>
          <p:cNvPr id="270" name="Google Shape;270;p14"/>
          <p:cNvGrpSpPr/>
          <p:nvPr/>
        </p:nvGrpSpPr>
        <p:grpSpPr>
          <a:xfrm>
            <a:off x="4909555" y="4722219"/>
            <a:ext cx="3239167" cy="347863"/>
            <a:chOff x="668953" y="1494678"/>
            <a:chExt cx="3239167" cy="347863"/>
          </a:xfrm>
        </p:grpSpPr>
        <p:sp>
          <p:nvSpPr>
            <p:cNvPr id="271" name="Google Shape;271;p14"/>
            <p:cNvSpPr/>
            <p:nvPr/>
          </p:nvSpPr>
          <p:spPr>
            <a:xfrm>
              <a:off x="781688" y="1796822"/>
              <a:ext cx="971956" cy="45719"/>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72" name="Google Shape;272;p14"/>
            <p:cNvSpPr txBox="1"/>
            <p:nvPr/>
          </p:nvSpPr>
          <p:spPr>
            <a:xfrm>
              <a:off x="668953" y="1494678"/>
              <a:ext cx="3239167" cy="29459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1800"/>
                <a:buFont typeface="Work Sans Light"/>
                <a:buNone/>
              </a:pPr>
              <a:r>
                <a:rPr b="1" i="0" lang="es-MX" sz="1800" u="none" cap="none" strike="noStrike">
                  <a:solidFill>
                    <a:srgbClr val="38AA00"/>
                  </a:solidFill>
                  <a:latin typeface="Work Sans Light"/>
                  <a:ea typeface="Work Sans Light"/>
                  <a:cs typeface="Work Sans Light"/>
                  <a:sym typeface="Work Sans Light"/>
                </a:rPr>
                <a:t>Cuarto Trimestre</a:t>
              </a:r>
              <a:endParaRPr b="0" i="0" sz="1400" u="none" cap="none" strike="noStrike">
                <a:solidFill>
                  <a:srgbClr val="000000"/>
                </a:solidFill>
                <a:latin typeface="Arial"/>
                <a:ea typeface="Arial"/>
                <a:cs typeface="Arial"/>
                <a:sym typeface="Arial"/>
              </a:endParaRPr>
            </a:p>
          </p:txBody>
        </p:sp>
      </p:grpSp>
      <p:sp>
        <p:nvSpPr>
          <p:cNvPr id="273" name="Google Shape;273;p14"/>
          <p:cNvSpPr txBox="1"/>
          <p:nvPr/>
        </p:nvSpPr>
        <p:spPr>
          <a:xfrm>
            <a:off x="5138058" y="5219739"/>
            <a:ext cx="3854368" cy="738664"/>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Manual de Instalación </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Configuración del Servidor de Aplicaciones</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Configuración del Servidor de BBDD</a:t>
            </a:r>
            <a:endParaRPr b="0" i="0" sz="1400" u="none" cap="none" strike="noStrike">
              <a:solidFill>
                <a:schemeClr val="dk1"/>
              </a:solidFill>
              <a:latin typeface="Work Sans Light"/>
              <a:ea typeface="Work Sans Light"/>
              <a:cs typeface="Work Sans Light"/>
              <a:sym typeface="Work Sans Light"/>
            </a:endParaRPr>
          </a:p>
        </p:txBody>
      </p:sp>
      <p:grpSp>
        <p:nvGrpSpPr>
          <p:cNvPr id="274" name="Google Shape;274;p14"/>
          <p:cNvGrpSpPr/>
          <p:nvPr/>
        </p:nvGrpSpPr>
        <p:grpSpPr>
          <a:xfrm>
            <a:off x="8350341" y="3568215"/>
            <a:ext cx="3239167" cy="347863"/>
            <a:chOff x="668953" y="1494678"/>
            <a:chExt cx="3239167" cy="347863"/>
          </a:xfrm>
        </p:grpSpPr>
        <p:sp>
          <p:nvSpPr>
            <p:cNvPr id="275" name="Google Shape;275;p14"/>
            <p:cNvSpPr/>
            <p:nvPr/>
          </p:nvSpPr>
          <p:spPr>
            <a:xfrm>
              <a:off x="781688" y="1796822"/>
              <a:ext cx="971956" cy="45719"/>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76" name="Google Shape;276;p14"/>
            <p:cNvSpPr txBox="1"/>
            <p:nvPr/>
          </p:nvSpPr>
          <p:spPr>
            <a:xfrm>
              <a:off x="668953" y="1494678"/>
              <a:ext cx="3239167" cy="29459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1800"/>
                <a:buFont typeface="Work Sans Light"/>
                <a:buNone/>
              </a:pPr>
              <a:r>
                <a:rPr b="1" i="0" lang="es-MX" sz="1800" u="none" cap="none" strike="noStrike">
                  <a:solidFill>
                    <a:srgbClr val="38AA00"/>
                  </a:solidFill>
                  <a:latin typeface="Work Sans Light"/>
                  <a:ea typeface="Work Sans Light"/>
                  <a:cs typeface="Work Sans Light"/>
                  <a:sym typeface="Work Sans Light"/>
                </a:rPr>
                <a:t>Quinto Trimestre</a:t>
              </a:r>
              <a:endParaRPr b="0" i="0" sz="1400" u="none" cap="none" strike="noStrike">
                <a:solidFill>
                  <a:srgbClr val="000000"/>
                </a:solidFill>
                <a:latin typeface="Arial"/>
                <a:ea typeface="Arial"/>
                <a:cs typeface="Arial"/>
                <a:sym typeface="Arial"/>
              </a:endParaRPr>
            </a:p>
          </p:txBody>
        </p:sp>
      </p:grpSp>
      <p:sp>
        <p:nvSpPr>
          <p:cNvPr id="277" name="Google Shape;277;p14"/>
          <p:cNvSpPr txBox="1"/>
          <p:nvPr/>
        </p:nvSpPr>
        <p:spPr>
          <a:xfrm>
            <a:off x="8578844" y="4065735"/>
            <a:ext cx="2750090" cy="738664"/>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Manual de Usuario</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Sistema de Información Web – Servidor Externo</a:t>
            </a:r>
            <a:endParaRPr b="0" i="0" sz="1400" u="none" cap="none" strike="noStrike">
              <a:solidFill>
                <a:schemeClr val="dk1"/>
              </a:solidFill>
              <a:latin typeface="Work Sans Light"/>
              <a:ea typeface="Work Sans Light"/>
              <a:cs typeface="Work Sans Light"/>
              <a:sym typeface="Work Sans Light"/>
            </a:endParaRPr>
          </a:p>
        </p:txBody>
      </p:sp>
      <p:pic>
        <p:nvPicPr>
          <p:cNvPr id="278" name="Google Shape;278;p14"/>
          <p:cNvPicPr preferRelativeResize="0"/>
          <p:nvPr/>
        </p:nvPicPr>
        <p:blipFill>
          <a:blip r:embed="rId11">
            <a:alphaModFix/>
          </a:blip>
          <a:stretch>
            <a:fillRect/>
          </a:stretch>
        </p:blipFill>
        <p:spPr>
          <a:xfrm>
            <a:off x="8765026" y="234225"/>
            <a:ext cx="1080000" cy="1080000"/>
          </a:xfrm>
          <a:prstGeom prst="rect">
            <a:avLst/>
          </a:prstGeom>
          <a:noFill/>
          <a:ln>
            <a:noFill/>
          </a:ln>
        </p:spPr>
      </p:pic>
      <p:pic>
        <p:nvPicPr>
          <p:cNvPr id="279" name="Google Shape;279;p14"/>
          <p:cNvPicPr preferRelativeResize="0"/>
          <p:nvPr/>
        </p:nvPicPr>
        <p:blipFill>
          <a:blip r:embed="rId12">
            <a:alphaModFix/>
          </a:blip>
          <a:stretch>
            <a:fillRect/>
          </a:stretch>
        </p:blipFill>
        <p:spPr>
          <a:xfrm>
            <a:off x="9891824" y="234237"/>
            <a:ext cx="1080000" cy="1080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2"/>
          <p:cNvSpPr txBox="1"/>
          <p:nvPr/>
        </p:nvSpPr>
        <p:spPr>
          <a:xfrm>
            <a:off x="3091387" y="1867218"/>
            <a:ext cx="5687700" cy="1200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7200"/>
              <a:buFont typeface="Arial"/>
              <a:buNone/>
            </a:pPr>
            <a:r>
              <a:rPr b="1" lang="es-MX" sz="7200">
                <a:solidFill>
                  <a:srgbClr val="FFFFFF"/>
                </a:solidFill>
                <a:latin typeface="Work Sans"/>
                <a:ea typeface="Work Sans"/>
                <a:cs typeface="Work Sans"/>
                <a:sym typeface="Work Sans"/>
              </a:rPr>
              <a:t>LuckasEnt</a:t>
            </a:r>
            <a:endParaRPr b="1" i="0" sz="1400" u="none" cap="none" strike="noStrike">
              <a:solidFill>
                <a:srgbClr val="000000"/>
              </a:solidFill>
            </a:endParaRPr>
          </a:p>
        </p:txBody>
      </p:sp>
      <p:cxnSp>
        <p:nvCxnSpPr>
          <p:cNvPr id="109" name="Google Shape;109;p2"/>
          <p:cNvCxnSpPr/>
          <p:nvPr/>
        </p:nvCxnSpPr>
        <p:spPr>
          <a:xfrm>
            <a:off x="5227899" y="3321934"/>
            <a:ext cx="1736100" cy="0"/>
          </a:xfrm>
          <a:prstGeom prst="straightConnector1">
            <a:avLst/>
          </a:prstGeom>
          <a:noFill/>
          <a:ln cap="flat" cmpd="sng" w="9525">
            <a:solidFill>
              <a:srgbClr val="FFFFFF"/>
            </a:solidFill>
            <a:prstDash val="solid"/>
            <a:miter lim="800000"/>
            <a:headEnd len="sm" w="sm" type="none"/>
            <a:tailEnd len="sm" w="sm" type="none"/>
          </a:ln>
        </p:spPr>
      </p:cxnSp>
      <p:sp>
        <p:nvSpPr>
          <p:cNvPr id="110" name="Google Shape;110;p2"/>
          <p:cNvSpPr txBox="1"/>
          <p:nvPr/>
        </p:nvSpPr>
        <p:spPr>
          <a:xfrm>
            <a:off x="3568525" y="3476550"/>
            <a:ext cx="4812900" cy="13854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Clr>
                <a:srgbClr val="000000"/>
              </a:buClr>
              <a:buSzPts val="1600"/>
              <a:buFont typeface="Arial"/>
              <a:buNone/>
            </a:pPr>
            <a:r>
              <a:rPr lang="es-MX" sz="2100">
                <a:solidFill>
                  <a:srgbClr val="FFFFFF"/>
                </a:solidFill>
                <a:latin typeface="Work Sans Light"/>
                <a:ea typeface="Work Sans Light"/>
                <a:cs typeface="Work Sans Light"/>
                <a:sym typeface="Work Sans Light"/>
              </a:rPr>
              <a:t>Pedraza Martinez Steeven Sebastian</a:t>
            </a:r>
            <a:endParaRPr sz="2100">
              <a:solidFill>
                <a:srgbClr val="FFFFFF"/>
              </a:solidFill>
              <a:latin typeface="Work Sans Light"/>
              <a:ea typeface="Work Sans Light"/>
              <a:cs typeface="Work Sans Light"/>
              <a:sym typeface="Work Sans Light"/>
            </a:endParaRPr>
          </a:p>
          <a:p>
            <a:pPr indent="0" lvl="0" marL="0" rtl="0" algn="ctr">
              <a:lnSpc>
                <a:spcPct val="150000"/>
              </a:lnSpc>
              <a:spcBef>
                <a:spcPts val="0"/>
              </a:spcBef>
              <a:spcAft>
                <a:spcPts val="0"/>
              </a:spcAft>
              <a:buClr>
                <a:schemeClr val="dk1"/>
              </a:buClr>
              <a:buSzPts val="1600"/>
              <a:buFont typeface="Arial"/>
              <a:buNone/>
            </a:pPr>
            <a:r>
              <a:rPr lang="es-MX" sz="2100">
                <a:solidFill>
                  <a:schemeClr val="lt1"/>
                </a:solidFill>
                <a:latin typeface="Work Sans Light"/>
                <a:ea typeface="Work Sans Light"/>
                <a:cs typeface="Work Sans Light"/>
                <a:sym typeface="Work Sans Light"/>
              </a:rPr>
              <a:t>Sanchez Sierra Luis Felipe</a:t>
            </a:r>
            <a:endParaRPr sz="2100">
              <a:solidFill>
                <a:schemeClr val="lt1"/>
              </a:solidFill>
              <a:latin typeface="Work Sans Light"/>
              <a:ea typeface="Work Sans Light"/>
              <a:cs typeface="Work Sans Light"/>
              <a:sym typeface="Work Sans Light"/>
            </a:endParaRPr>
          </a:p>
          <a:p>
            <a:pPr indent="0" lvl="0" marL="0" rtl="0" algn="ctr">
              <a:lnSpc>
                <a:spcPct val="150000"/>
              </a:lnSpc>
              <a:spcBef>
                <a:spcPts val="0"/>
              </a:spcBef>
              <a:spcAft>
                <a:spcPts val="0"/>
              </a:spcAft>
              <a:buClr>
                <a:schemeClr val="dk1"/>
              </a:buClr>
              <a:buSzPts val="1600"/>
              <a:buFont typeface="Arial"/>
              <a:buNone/>
            </a:pPr>
            <a:r>
              <a:rPr lang="es-MX" sz="2100">
                <a:solidFill>
                  <a:schemeClr val="lt1"/>
                </a:solidFill>
                <a:latin typeface="Work Sans Light"/>
                <a:ea typeface="Work Sans Light"/>
                <a:cs typeface="Work Sans Light"/>
                <a:sym typeface="Work Sans Light"/>
              </a:rPr>
              <a:t>Mahecha Sabogal Juan David</a:t>
            </a:r>
            <a:endParaRPr sz="2100">
              <a:solidFill>
                <a:srgbClr val="FFFFFF"/>
              </a:solidFill>
              <a:latin typeface="Work Sans Light"/>
              <a:ea typeface="Work Sans Light"/>
              <a:cs typeface="Work Sans Light"/>
              <a:sym typeface="Work Sans Light"/>
            </a:endParaRPr>
          </a:p>
        </p:txBody>
      </p:sp>
      <p:sp>
        <p:nvSpPr>
          <p:cNvPr id="111" name="Google Shape;111;p2"/>
          <p:cNvSpPr txBox="1"/>
          <p:nvPr/>
        </p:nvSpPr>
        <p:spPr>
          <a:xfrm>
            <a:off x="1068888" y="5279998"/>
            <a:ext cx="10054200" cy="1077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rgbClr val="FFFFFF"/>
                </a:solidFill>
                <a:latin typeface="Work Sans Light"/>
                <a:ea typeface="Work Sans Light"/>
                <a:cs typeface="Work Sans Light"/>
                <a:sym typeface="Work Sans Light"/>
              </a:rPr>
              <a:t>Servicio Nacional de Aprendizaje –SENA, Centro de Electricidad Electrónica y Telecomunicaciones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lang="es-MX" sz="1600">
                <a:solidFill>
                  <a:srgbClr val="FFFFFF"/>
                </a:solidFill>
                <a:latin typeface="Work Sans Light"/>
                <a:ea typeface="Work Sans Light"/>
                <a:cs typeface="Work Sans Light"/>
                <a:sym typeface="Work Sans Light"/>
              </a:rPr>
              <a:t>Tecnologo</a:t>
            </a:r>
            <a:r>
              <a:rPr b="1" i="0" lang="es-MX" sz="1600" u="none" cap="none" strike="noStrike">
                <a:solidFill>
                  <a:srgbClr val="FFFFFF"/>
                </a:solidFill>
                <a:latin typeface="Work Sans Light"/>
                <a:ea typeface="Work Sans Light"/>
                <a:cs typeface="Work Sans Light"/>
                <a:sym typeface="Work Sans Light"/>
              </a:rPr>
              <a:t> en </a:t>
            </a:r>
            <a:r>
              <a:rPr b="1" lang="es-MX" sz="1600">
                <a:solidFill>
                  <a:srgbClr val="FFFFFF"/>
                </a:solidFill>
                <a:latin typeface="Work Sans Light"/>
                <a:ea typeface="Work Sans Light"/>
                <a:cs typeface="Work Sans Light"/>
                <a:sym typeface="Work Sans Light"/>
              </a:rPr>
              <a:t>Analisis y Desarrollo</a:t>
            </a:r>
            <a:r>
              <a:rPr b="1" i="0" lang="es-MX" sz="1600" u="none" cap="none" strike="noStrike">
                <a:solidFill>
                  <a:srgbClr val="FFFFFF"/>
                </a:solidFill>
                <a:latin typeface="Work Sans Light"/>
                <a:ea typeface="Work Sans Light"/>
                <a:cs typeface="Work Sans Light"/>
                <a:sym typeface="Work Sans Light"/>
              </a:rPr>
              <a:t> de Software - </a:t>
            </a:r>
            <a:r>
              <a:rPr b="1" lang="es-MX" sz="1600">
                <a:solidFill>
                  <a:srgbClr val="FFFFFF"/>
                </a:solidFill>
                <a:latin typeface="Work Sans Light"/>
                <a:ea typeface="Work Sans Light"/>
                <a:cs typeface="Work Sans Light"/>
                <a:sym typeface="Work Sans Light"/>
              </a:rPr>
              <a:t>ADSO</a:t>
            </a:r>
            <a:r>
              <a:rPr b="1" i="0" lang="es-MX" sz="1600" u="none" cap="none" strike="noStrike">
                <a:solidFill>
                  <a:srgbClr val="FFFFFF"/>
                </a:solidFill>
                <a:latin typeface="Work Sans Light"/>
                <a:ea typeface="Work Sans Light"/>
                <a:cs typeface="Work Sans Light"/>
                <a:sym typeface="Work Sans Light"/>
              </a:rPr>
              <a:t>, Primer Trimestre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rgbClr val="FFFFFF"/>
                </a:solidFill>
                <a:latin typeface="Work Sans Light"/>
                <a:ea typeface="Work Sans Light"/>
                <a:cs typeface="Work Sans Light"/>
                <a:sym typeface="Work Sans Light"/>
              </a:rPr>
              <a:t>Instructor Albeiro Ramos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rgbClr val="FFFFFF"/>
                </a:solidFill>
                <a:latin typeface="Work Sans Light"/>
                <a:ea typeface="Work Sans Light"/>
                <a:cs typeface="Work Sans Light"/>
                <a:sym typeface="Work Sans Light"/>
              </a:rPr>
              <a:t>Bogotá, </a:t>
            </a:r>
            <a:r>
              <a:rPr b="1" lang="es-MX" sz="1600">
                <a:solidFill>
                  <a:srgbClr val="FFFFFF"/>
                </a:solidFill>
                <a:latin typeface="Work Sans Light"/>
                <a:ea typeface="Work Sans Light"/>
                <a:cs typeface="Work Sans Light"/>
                <a:sym typeface="Work Sans Light"/>
              </a:rPr>
              <a:t>31</a:t>
            </a:r>
            <a:r>
              <a:rPr b="1" i="0" lang="es-MX" sz="1600" u="none" cap="none" strike="noStrike">
                <a:solidFill>
                  <a:srgbClr val="FFFFFF"/>
                </a:solidFill>
                <a:latin typeface="Work Sans Light"/>
                <a:ea typeface="Work Sans Light"/>
                <a:cs typeface="Work Sans Light"/>
                <a:sym typeface="Work Sans Light"/>
              </a:rPr>
              <a:t> de </a:t>
            </a:r>
            <a:r>
              <a:rPr b="1" lang="es-MX" sz="1600">
                <a:solidFill>
                  <a:srgbClr val="FFFFFF"/>
                </a:solidFill>
                <a:latin typeface="Work Sans Light"/>
                <a:ea typeface="Work Sans Light"/>
                <a:cs typeface="Work Sans Light"/>
                <a:sym typeface="Work Sans Light"/>
              </a:rPr>
              <a:t>octubre</a:t>
            </a:r>
            <a:r>
              <a:rPr b="1" i="0" lang="es-MX" sz="1600" u="none" cap="none" strike="noStrike">
                <a:solidFill>
                  <a:srgbClr val="FFFFFF"/>
                </a:solidFill>
                <a:latin typeface="Work Sans Light"/>
                <a:ea typeface="Work Sans Light"/>
                <a:cs typeface="Work Sans Light"/>
                <a:sym typeface="Work Sans Light"/>
              </a:rPr>
              <a:t> de 202</a:t>
            </a:r>
            <a:r>
              <a:rPr b="1" lang="es-MX" sz="1600">
                <a:solidFill>
                  <a:srgbClr val="FFFFFF"/>
                </a:solidFill>
                <a:latin typeface="Work Sans Light"/>
                <a:ea typeface="Work Sans Light"/>
                <a:cs typeface="Work Sans Light"/>
                <a:sym typeface="Work Sans Light"/>
              </a:rPr>
              <a:t>4</a:t>
            </a:r>
            <a:endParaRPr b="1" i="0" sz="1600" u="none" cap="none" strike="noStrike">
              <a:solidFill>
                <a:srgbClr val="FFFFFF"/>
              </a:solidFill>
              <a:latin typeface="Work Sans Light"/>
              <a:ea typeface="Work Sans Light"/>
              <a:cs typeface="Work Sans Light"/>
              <a:sym typeface="Work Sans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pic>
        <p:nvPicPr>
          <p:cNvPr descr="Imagen que contiene Interfaz de usuario gráfica&#10;&#10;Descripción generada automáticamente" id="284" name="Google Shape;284;p15"/>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5" name="Shape 115"/>
        <p:cNvGrpSpPr/>
        <p:nvPr/>
      </p:nvGrpSpPr>
      <p:grpSpPr>
        <a:xfrm>
          <a:off x="0" y="0"/>
          <a:ext cx="0" cy="0"/>
          <a:chOff x="0" y="0"/>
          <a:chExt cx="0" cy="0"/>
        </a:xfrm>
      </p:grpSpPr>
      <p:sp>
        <p:nvSpPr>
          <p:cNvPr id="116" name="Google Shape;116;p3"/>
          <p:cNvSpPr/>
          <p:nvPr/>
        </p:nvSpPr>
        <p:spPr>
          <a:xfrm>
            <a:off x="1145893" y="1829652"/>
            <a:ext cx="2940000" cy="3471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descr="Ruth Sautu, en su obra sobre metodología de la investigación, sugiere que una introducción debe cumplir con ciertos elementos clave para ser efectiva. Primero, debe presentar el tema de manera clara y concisa, estableciendo el contexto y la relevancia del estudio. Luego, es importante plantear el problema de investigación y los objetivos del proyecto. Finalmente, una buena introducción debe ofrecer un resumen de la estructura del documento, proporcionando al lector una guía de lo que puede esperar1&#10;2&#10;3&#10;.&#10;&#10;Estos elementos ayudan a captar el interés del lector y a establecer una base sólida para el desarrollo del trabajo." id="117" name="Google Shape;117;p3"/>
          <p:cNvSpPr txBox="1"/>
          <p:nvPr/>
        </p:nvSpPr>
        <p:spPr>
          <a:xfrm>
            <a:off x="1145895" y="1210699"/>
            <a:ext cx="3514800" cy="6765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3600"/>
              <a:buFont typeface="Work Sans Light"/>
              <a:buNone/>
            </a:pPr>
            <a:r>
              <a:rPr b="0" i="0" lang="es-MX" sz="3600" u="none" cap="none" strike="noStrike">
                <a:solidFill>
                  <a:srgbClr val="38AA00"/>
                </a:solidFill>
                <a:latin typeface="Work Sans Light"/>
                <a:ea typeface="Work Sans Light"/>
                <a:cs typeface="Work Sans Light"/>
                <a:sym typeface="Work Sans Light"/>
                <a:extLst>
                  <a:ext uri="http://customooxmlschemas.google.com/">
                    <go:slidesCustomData xmlns:go="http://customooxmlschemas.google.com/" textRoundtripDataId="0"/>
                  </a:ext>
                </a:extLst>
              </a:rPr>
              <a:t>Introducción</a:t>
            </a:r>
            <a:endParaRPr b="0" i="0" sz="1400" u="none" cap="none" strike="noStrike">
              <a:solidFill>
                <a:srgbClr val="000000"/>
              </a:solidFill>
              <a:latin typeface="Arial"/>
              <a:ea typeface="Arial"/>
              <a:cs typeface="Arial"/>
              <a:sym typeface="Arial"/>
            </a:endParaRPr>
          </a:p>
        </p:txBody>
      </p:sp>
      <p:sp>
        <p:nvSpPr>
          <p:cNvPr id="118" name="Google Shape;118;p3"/>
          <p:cNvSpPr txBox="1"/>
          <p:nvPr/>
        </p:nvSpPr>
        <p:spPr>
          <a:xfrm>
            <a:off x="1145900" y="2328675"/>
            <a:ext cx="4959600" cy="3494100"/>
          </a:xfrm>
          <a:prstGeom prst="rect">
            <a:avLst/>
          </a:prstGeom>
          <a:noFill/>
          <a:ln>
            <a:noFill/>
          </a:ln>
        </p:spPr>
        <p:txBody>
          <a:bodyPr anchorCtr="0" anchor="t" bIns="45700" lIns="91425" spcFirstLastPara="1" rIns="91425" wrap="square" tIns="45700">
            <a:spAutoFit/>
          </a:bodyPr>
          <a:lstStyle/>
          <a:p>
            <a:pPr indent="0" lvl="0" marL="0" rtl="0" algn="just">
              <a:lnSpc>
                <a:spcPct val="150000"/>
              </a:lnSpc>
              <a:spcBef>
                <a:spcPts val="0"/>
              </a:spcBef>
              <a:spcAft>
                <a:spcPts val="0"/>
              </a:spcAft>
              <a:buClr>
                <a:schemeClr val="dk1"/>
              </a:buClr>
              <a:buSzPts val="1100"/>
              <a:buFont typeface="Arial"/>
              <a:buNone/>
            </a:pPr>
            <a:r>
              <a:rPr lang="es-MX" sz="1700">
                <a:solidFill>
                  <a:schemeClr val="dk1"/>
                </a:solidFill>
                <a:latin typeface="Work Sans Light"/>
                <a:ea typeface="Work Sans Light"/>
                <a:cs typeface="Work Sans Light"/>
                <a:sym typeface="Work Sans Light"/>
              </a:rPr>
              <a:t>En Colombia, la búsqueda de las mejores ofertas en productos de la canasta familiar se ha convertido en un desafío para los consumidores. La variedad de supermercados y tiendas en línea, junto con la fluctuación constante de precios, dificulta la toma de decisiones de compra informadas.</a:t>
            </a:r>
            <a:endParaRPr sz="1700">
              <a:solidFill>
                <a:schemeClr val="dk1"/>
              </a:solidFill>
              <a:latin typeface="Work Sans Light"/>
              <a:ea typeface="Work Sans Light"/>
              <a:cs typeface="Work Sans Light"/>
              <a:sym typeface="Work Sans Light"/>
            </a:endParaRPr>
          </a:p>
          <a:p>
            <a:pPr indent="0" lvl="0" marL="0" rtl="0" algn="just">
              <a:lnSpc>
                <a:spcPct val="150000"/>
              </a:lnSpc>
              <a:spcBef>
                <a:spcPts val="0"/>
              </a:spcBef>
              <a:spcAft>
                <a:spcPts val="0"/>
              </a:spcAft>
              <a:buClr>
                <a:schemeClr val="dk1"/>
              </a:buClr>
              <a:buSzPts val="1100"/>
              <a:buFont typeface="Arial"/>
              <a:buNone/>
            </a:pPr>
            <a:r>
              <a:t/>
            </a:r>
            <a:endParaRPr sz="1700">
              <a:solidFill>
                <a:schemeClr val="dk1"/>
              </a:solidFill>
              <a:latin typeface="Work Sans Light"/>
              <a:ea typeface="Work Sans Light"/>
              <a:cs typeface="Work Sans Light"/>
              <a:sym typeface="Work Sans Light"/>
            </a:endParaRPr>
          </a:p>
          <a:p>
            <a:pPr indent="0" lvl="0" marL="0" rtl="0" algn="just">
              <a:lnSpc>
                <a:spcPct val="150000"/>
              </a:lnSpc>
              <a:spcBef>
                <a:spcPts val="0"/>
              </a:spcBef>
              <a:spcAft>
                <a:spcPts val="0"/>
              </a:spcAft>
              <a:buClr>
                <a:schemeClr val="dk1"/>
              </a:buClr>
              <a:buSzPts val="1100"/>
              <a:buFont typeface="Arial"/>
              <a:buNone/>
            </a:pPr>
            <a:r>
              <a:t/>
            </a:r>
            <a:endParaRPr sz="1700">
              <a:solidFill>
                <a:schemeClr val="dk1"/>
              </a:solidFill>
              <a:latin typeface="Work Sans Light"/>
              <a:ea typeface="Work Sans Light"/>
              <a:cs typeface="Work Sans Light"/>
              <a:sym typeface="Work Sans Light"/>
            </a:endParaRPr>
          </a:p>
        </p:txBody>
      </p:sp>
      <p:pic>
        <p:nvPicPr>
          <p:cNvPr id="119" name="Google Shape;119;p3"/>
          <p:cNvPicPr preferRelativeResize="0"/>
          <p:nvPr/>
        </p:nvPicPr>
        <p:blipFill rotWithShape="1">
          <a:blip r:embed="rId4">
            <a:alphaModFix/>
          </a:blip>
          <a:srcRect b="0" l="0" r="0" t="0"/>
          <a:stretch/>
        </p:blipFill>
        <p:spPr>
          <a:xfrm>
            <a:off x="4316701" y="-68150"/>
            <a:ext cx="10491451" cy="69943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3" name="Shape 123"/>
        <p:cNvGrpSpPr/>
        <p:nvPr/>
      </p:nvGrpSpPr>
      <p:grpSpPr>
        <a:xfrm>
          <a:off x="0" y="0"/>
          <a:ext cx="0" cy="0"/>
          <a:chOff x="0" y="0"/>
          <a:chExt cx="0" cy="0"/>
        </a:xfrm>
      </p:grpSpPr>
      <p:pic>
        <p:nvPicPr>
          <p:cNvPr id="124" name="Google Shape;124;g2d63f9cc10c_1_11"/>
          <p:cNvPicPr preferRelativeResize="0"/>
          <p:nvPr/>
        </p:nvPicPr>
        <p:blipFill rotWithShape="1">
          <a:blip r:embed="rId4">
            <a:alphaModFix/>
          </a:blip>
          <a:srcRect b="0" l="0" r="0" t="0"/>
          <a:stretch/>
        </p:blipFill>
        <p:spPr>
          <a:xfrm>
            <a:off x="4325576" y="-68150"/>
            <a:ext cx="10491451" cy="6994301"/>
          </a:xfrm>
          <a:prstGeom prst="rect">
            <a:avLst/>
          </a:prstGeom>
          <a:noFill/>
          <a:ln>
            <a:noFill/>
          </a:ln>
        </p:spPr>
      </p:pic>
      <p:sp>
        <p:nvSpPr>
          <p:cNvPr id="125" name="Google Shape;125;g2d63f9cc10c_1_11"/>
          <p:cNvSpPr/>
          <p:nvPr/>
        </p:nvSpPr>
        <p:spPr>
          <a:xfrm>
            <a:off x="1145893" y="1829652"/>
            <a:ext cx="2940000" cy="3471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descr="Ruth Sautu, en su obra sobre metodología de la investigación, sugiere que una introducción debe cumplir con ciertos elementos clave para ser efectiva. Primero, debe presentar el tema de manera clara y concisa, estableciendo el contexto y la relevancia del estudio. Luego, es importante plantear el problema de investigación y los objetivos del proyecto. Finalmente, una buena introducción debe ofrecer un resumen de la estructura del documento, proporcionando al lector una guía de lo que puede esperar1&#10;2&#10;3&#10;.&#10;&#10;Estos elementos ayudan a captar el interés del lector y a establecer una base sólida para el desarrollo del trabajo." id="126" name="Google Shape;126;g2d63f9cc10c_1_11"/>
          <p:cNvSpPr txBox="1"/>
          <p:nvPr/>
        </p:nvSpPr>
        <p:spPr>
          <a:xfrm>
            <a:off x="1145895" y="1210699"/>
            <a:ext cx="3514800" cy="6765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3600"/>
              <a:buFont typeface="Work Sans Light"/>
              <a:buNone/>
            </a:pPr>
            <a:r>
              <a:rPr b="0" i="0" lang="es-MX" sz="3600" u="none" cap="none" strike="noStrike">
                <a:solidFill>
                  <a:srgbClr val="38AA00"/>
                </a:solidFill>
                <a:latin typeface="Work Sans Light"/>
                <a:ea typeface="Work Sans Light"/>
                <a:cs typeface="Work Sans Light"/>
                <a:sym typeface="Work Sans Light"/>
                <a:extLst>
                  <a:ext uri="http://customooxmlschemas.google.com/">
                    <go:slidesCustomData xmlns:go="http://customooxmlschemas.google.com/" textRoundtripDataId="1"/>
                  </a:ext>
                </a:extLst>
              </a:rPr>
              <a:t>Introducción</a:t>
            </a:r>
            <a:endParaRPr b="0" i="0" sz="1400" u="none" cap="none" strike="noStrike">
              <a:solidFill>
                <a:srgbClr val="000000"/>
              </a:solidFill>
              <a:latin typeface="Arial"/>
              <a:ea typeface="Arial"/>
              <a:cs typeface="Arial"/>
              <a:sym typeface="Arial"/>
            </a:endParaRPr>
          </a:p>
        </p:txBody>
      </p:sp>
      <p:sp>
        <p:nvSpPr>
          <p:cNvPr id="127" name="Google Shape;127;g2d63f9cc10c_1_11"/>
          <p:cNvSpPr txBox="1"/>
          <p:nvPr/>
        </p:nvSpPr>
        <p:spPr>
          <a:xfrm>
            <a:off x="1145900" y="2328675"/>
            <a:ext cx="4959600" cy="3886500"/>
          </a:xfrm>
          <a:prstGeom prst="rect">
            <a:avLst/>
          </a:prstGeom>
          <a:noFill/>
          <a:ln>
            <a:noFill/>
          </a:ln>
        </p:spPr>
        <p:txBody>
          <a:bodyPr anchorCtr="0" anchor="t" bIns="45700" lIns="91425" spcFirstLastPara="1" rIns="91425" wrap="square" tIns="45700">
            <a:spAutoFit/>
          </a:bodyPr>
          <a:lstStyle/>
          <a:p>
            <a:pPr indent="0" lvl="0" marL="0" rtl="0" algn="just">
              <a:lnSpc>
                <a:spcPct val="150000"/>
              </a:lnSpc>
              <a:spcBef>
                <a:spcPts val="0"/>
              </a:spcBef>
              <a:spcAft>
                <a:spcPts val="0"/>
              </a:spcAft>
              <a:buClr>
                <a:schemeClr val="dk1"/>
              </a:buClr>
              <a:buSzPts val="1100"/>
              <a:buFont typeface="Arial"/>
              <a:buNone/>
            </a:pPr>
            <a:r>
              <a:rPr lang="es-MX" sz="1700">
                <a:solidFill>
                  <a:schemeClr val="dk1"/>
                </a:solidFill>
                <a:latin typeface="Work Sans Light"/>
                <a:ea typeface="Work Sans Light"/>
                <a:cs typeface="Work Sans Light"/>
                <a:sym typeface="Work Sans Light"/>
              </a:rPr>
              <a:t>Ante esta problemática, nace LuckasEnt, un software que, a través del web scraping, permitirá a los consumidores colombianos comparar precios de productos de la canasta familiar en diferentes supermercados, como Tiendas D1, Alkosto, Olímpica y Mercado Libre. Considerando también su ubicación geográfica y las ofertas disponibles; por lo que, e</a:t>
            </a:r>
            <a:r>
              <a:rPr lang="es-MX" sz="1700">
                <a:solidFill>
                  <a:schemeClr val="dk1"/>
                </a:solidFill>
                <a:latin typeface="Work Sans Light"/>
                <a:ea typeface="Work Sans Light"/>
                <a:cs typeface="Work Sans Light"/>
                <a:sym typeface="Work Sans Light"/>
              </a:rPr>
              <a:t>n este documento encontrará los componentes Teóricos del software “LuckasEnt”; </a:t>
            </a:r>
            <a:endParaRPr sz="1600">
              <a:solidFill>
                <a:schemeClr val="dk1"/>
              </a:solidFill>
              <a:latin typeface="Work Sans Light"/>
              <a:ea typeface="Work Sans Light"/>
              <a:cs typeface="Work Sans Light"/>
              <a:sym typeface="Work Sans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1" name="Shape 131"/>
        <p:cNvGrpSpPr/>
        <p:nvPr/>
      </p:nvGrpSpPr>
      <p:grpSpPr>
        <a:xfrm>
          <a:off x="0" y="0"/>
          <a:ext cx="0" cy="0"/>
          <a:chOff x="0" y="0"/>
          <a:chExt cx="0" cy="0"/>
        </a:xfrm>
      </p:grpSpPr>
      <p:sp>
        <p:nvSpPr>
          <p:cNvPr id="132" name="Google Shape;132;p4"/>
          <p:cNvSpPr txBox="1"/>
          <p:nvPr/>
        </p:nvSpPr>
        <p:spPr>
          <a:xfrm>
            <a:off x="456236" y="416689"/>
            <a:ext cx="10515600" cy="7415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1"/>
              </a:buClr>
              <a:buSzPts val="4400"/>
              <a:buFont typeface="Work Sans Medium"/>
              <a:buNone/>
            </a:pPr>
            <a:r>
              <a:rPr lang="es-MX" sz="4400">
                <a:solidFill>
                  <a:schemeClr val="lt1"/>
                </a:solidFill>
                <a:latin typeface="Work Sans Medium"/>
                <a:ea typeface="Work Sans Medium"/>
                <a:cs typeface="Work Sans Medium"/>
                <a:sym typeface="Work Sans Medium"/>
              </a:rPr>
              <a:t>LuckasEnt</a:t>
            </a:r>
            <a:endParaRPr b="0" i="0" sz="1400" u="none" cap="none" strike="noStrike">
              <a:solidFill>
                <a:srgbClr val="000000"/>
              </a:solidFill>
              <a:latin typeface="Arial"/>
              <a:ea typeface="Arial"/>
              <a:cs typeface="Arial"/>
              <a:sym typeface="Arial"/>
            </a:endParaRPr>
          </a:p>
        </p:txBody>
      </p:sp>
      <p:sp>
        <p:nvSpPr>
          <p:cNvPr id="133" name="Google Shape;133;p4"/>
          <p:cNvSpPr txBox="1"/>
          <p:nvPr/>
        </p:nvSpPr>
        <p:spPr>
          <a:xfrm>
            <a:off x="6585925" y="1187201"/>
            <a:ext cx="4547400" cy="5017800"/>
          </a:xfrm>
          <a:prstGeom prst="rect">
            <a:avLst/>
          </a:prstGeom>
          <a:noFill/>
          <a:ln>
            <a:noFill/>
          </a:ln>
        </p:spPr>
        <p:txBody>
          <a:bodyPr anchorCtr="0" anchor="t" bIns="45700" lIns="91425" spcFirstLastPara="1" rIns="91425" wrap="square" tIns="45700">
            <a:spAutoFit/>
          </a:bodyPr>
          <a:lstStyle/>
          <a:p>
            <a:pPr indent="-431800" lvl="0" marL="457200" marR="0" rtl="0" algn="just">
              <a:lnSpc>
                <a:spcPct val="150000"/>
              </a:lnSpc>
              <a:spcBef>
                <a:spcPts val="0"/>
              </a:spcBef>
              <a:spcAft>
                <a:spcPts val="0"/>
              </a:spcAft>
              <a:buClr>
                <a:schemeClr val="lt2"/>
              </a:buClr>
              <a:buSzPts val="3200"/>
              <a:buFont typeface="Work Sans Light"/>
              <a:buAutoNum type="arabicPeriod"/>
            </a:pPr>
            <a:r>
              <a:rPr b="1" lang="es-MX" sz="3200" u="none" cap="none" strike="noStrike">
                <a:solidFill>
                  <a:schemeClr val="lt2"/>
                </a:solidFill>
                <a:latin typeface="Work Sans Light"/>
                <a:ea typeface="Work Sans Light"/>
                <a:cs typeface="Work Sans Light"/>
                <a:sym typeface="Work Sans Light"/>
              </a:rPr>
              <a:t>Problema</a:t>
            </a:r>
            <a:endParaRPr b="0" sz="1400" u="none" cap="none" strike="noStrike">
              <a:solidFill>
                <a:schemeClr val="lt2"/>
              </a:solidFill>
              <a:latin typeface="Arial"/>
              <a:ea typeface="Arial"/>
              <a:cs typeface="Arial"/>
              <a:sym typeface="Arial"/>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lang="es-MX" sz="3200" u="none" cap="none" strike="noStrike">
                <a:solidFill>
                  <a:schemeClr val="lt2"/>
                </a:solidFill>
                <a:latin typeface="Work Sans Light"/>
                <a:ea typeface="Work Sans Light"/>
                <a:cs typeface="Work Sans Light"/>
                <a:sym typeface="Work Sans Light"/>
              </a:rPr>
              <a:t>Objetivos</a:t>
            </a:r>
            <a:endParaRPr b="0" sz="1400" u="none" cap="none" strike="noStrike">
              <a:solidFill>
                <a:schemeClr val="lt2"/>
              </a:solidFill>
              <a:latin typeface="Arial"/>
              <a:ea typeface="Arial"/>
              <a:cs typeface="Arial"/>
              <a:sym typeface="Arial"/>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lang="es-MX" sz="3200" u="none" cap="none" strike="noStrike">
                <a:solidFill>
                  <a:schemeClr val="lt2"/>
                </a:solidFill>
                <a:latin typeface="Work Sans Light"/>
                <a:ea typeface="Work Sans Light"/>
                <a:cs typeface="Work Sans Light"/>
                <a:sym typeface="Work Sans Light"/>
              </a:rPr>
              <a:t>Justificación</a:t>
            </a:r>
            <a:endParaRPr b="0" sz="1400" u="none" cap="none" strike="noStrike">
              <a:solidFill>
                <a:schemeClr val="lt2"/>
              </a:solidFill>
              <a:latin typeface="Arial"/>
              <a:ea typeface="Arial"/>
              <a:cs typeface="Arial"/>
              <a:sym typeface="Arial"/>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lang="es-MX" sz="3200" u="none" cap="none" strike="noStrike">
                <a:solidFill>
                  <a:schemeClr val="lt2"/>
                </a:solidFill>
                <a:latin typeface="Work Sans Light"/>
                <a:ea typeface="Work Sans Light"/>
                <a:cs typeface="Work Sans Light"/>
                <a:sym typeface="Work Sans Light"/>
              </a:rPr>
              <a:t>Alcance</a:t>
            </a:r>
            <a:endParaRPr b="0" sz="1400" u="none" cap="none" strike="noStrike">
              <a:solidFill>
                <a:schemeClr val="lt2"/>
              </a:solidFill>
              <a:latin typeface="Arial"/>
              <a:ea typeface="Arial"/>
              <a:cs typeface="Arial"/>
              <a:sym typeface="Arial"/>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lang="es-MX" sz="3200" u="none" cap="none" strike="noStrike">
                <a:solidFill>
                  <a:schemeClr val="lt2"/>
                </a:solidFill>
                <a:latin typeface="Work Sans Light"/>
                <a:ea typeface="Work Sans Light"/>
                <a:cs typeface="Work Sans Light"/>
                <a:sym typeface="Work Sans Light"/>
              </a:rPr>
              <a:t>Delimitación</a:t>
            </a:r>
            <a:endParaRPr b="0" sz="1400" u="none" cap="none" strike="noStrike">
              <a:solidFill>
                <a:schemeClr val="lt2"/>
              </a:solidFill>
              <a:latin typeface="Arial"/>
              <a:ea typeface="Arial"/>
              <a:cs typeface="Arial"/>
              <a:sym typeface="Arial"/>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lang="es-MX" sz="3200" u="none" cap="none" strike="noStrike">
                <a:solidFill>
                  <a:schemeClr val="lt2"/>
                </a:solidFill>
                <a:latin typeface="Work Sans Light"/>
                <a:ea typeface="Work Sans Light"/>
                <a:cs typeface="Work Sans Light"/>
                <a:sym typeface="Work Sans Light"/>
              </a:rPr>
              <a:t>Entregables </a:t>
            </a:r>
            <a:endParaRPr b="1" sz="3200" u="none" cap="none" strike="noStrike">
              <a:solidFill>
                <a:schemeClr val="lt2"/>
              </a:solidFill>
              <a:latin typeface="Work Sans Light"/>
              <a:ea typeface="Work Sans Light"/>
              <a:cs typeface="Work Sans Light"/>
              <a:sym typeface="Work Sans Light"/>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lang="es-MX" sz="3200" u="none" cap="none" strike="noStrike">
                <a:solidFill>
                  <a:schemeClr val="lt2"/>
                </a:solidFill>
                <a:latin typeface="Work Sans Light"/>
                <a:ea typeface="Work Sans Light"/>
                <a:cs typeface="Work Sans Light"/>
                <a:sym typeface="Work Sans Light"/>
              </a:rPr>
              <a:t>Trimestre</a:t>
            </a:r>
            <a:endParaRPr b="0" sz="1400" u="none" cap="none" strike="noStrike">
              <a:solidFill>
                <a:schemeClr val="lt2"/>
              </a:solidFill>
              <a:latin typeface="Arial"/>
              <a:ea typeface="Arial"/>
              <a:cs typeface="Arial"/>
              <a:sym typeface="Arial"/>
            </a:endParaRPr>
          </a:p>
        </p:txBody>
      </p:sp>
      <p:pic>
        <p:nvPicPr>
          <p:cNvPr id="134" name="Google Shape;134;p4"/>
          <p:cNvPicPr preferRelativeResize="0"/>
          <p:nvPr/>
        </p:nvPicPr>
        <p:blipFill>
          <a:blip r:embed="rId4">
            <a:alphaModFix/>
          </a:blip>
          <a:stretch>
            <a:fillRect/>
          </a:stretch>
        </p:blipFill>
        <p:spPr>
          <a:xfrm>
            <a:off x="1156900" y="2594075"/>
            <a:ext cx="2246651" cy="2246651"/>
          </a:xfrm>
          <a:prstGeom prst="rect">
            <a:avLst/>
          </a:prstGeom>
          <a:noFill/>
          <a:ln>
            <a:noFill/>
          </a:ln>
        </p:spPr>
      </p:pic>
      <p:pic>
        <p:nvPicPr>
          <p:cNvPr id="135" name="Google Shape;135;p4"/>
          <p:cNvPicPr preferRelativeResize="0"/>
          <p:nvPr/>
        </p:nvPicPr>
        <p:blipFill>
          <a:blip r:embed="rId5">
            <a:alphaModFix/>
          </a:blip>
          <a:stretch>
            <a:fillRect/>
          </a:stretch>
        </p:blipFill>
        <p:spPr>
          <a:xfrm>
            <a:off x="3584725" y="2613200"/>
            <a:ext cx="2312925" cy="2246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5"/>
          <p:cNvSpPr txBox="1"/>
          <p:nvPr>
            <p:ph type="title"/>
          </p:nvPr>
        </p:nvSpPr>
        <p:spPr>
          <a:xfrm>
            <a:off x="456236" y="110481"/>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Problema</a:t>
            </a:r>
            <a:endParaRPr/>
          </a:p>
        </p:txBody>
      </p:sp>
      <p:sp>
        <p:nvSpPr>
          <p:cNvPr id="141" name="Google Shape;141;p5"/>
          <p:cNvSpPr txBox="1"/>
          <p:nvPr/>
        </p:nvSpPr>
        <p:spPr>
          <a:xfrm>
            <a:off x="837925" y="1940425"/>
            <a:ext cx="10714200" cy="5941500"/>
          </a:xfrm>
          <a:prstGeom prst="rect">
            <a:avLst/>
          </a:prstGeom>
          <a:noFill/>
          <a:ln>
            <a:noFill/>
          </a:ln>
        </p:spPr>
        <p:txBody>
          <a:bodyPr anchorCtr="0" anchor="t" bIns="45700" lIns="91425" spcFirstLastPara="1" rIns="91425" wrap="square" tIns="45700">
            <a:spAutoFit/>
          </a:bodyPr>
          <a:lstStyle/>
          <a:p>
            <a:pPr indent="0" lvl="0" marL="457200" rtl="0" algn="just">
              <a:lnSpc>
                <a:spcPct val="200000"/>
              </a:lnSpc>
              <a:spcBef>
                <a:spcPts val="0"/>
              </a:spcBef>
              <a:spcAft>
                <a:spcPts val="0"/>
              </a:spcAft>
              <a:buNone/>
            </a:pPr>
            <a:r>
              <a:rPr lang="es-MX" sz="2000">
                <a:solidFill>
                  <a:schemeClr val="dk1"/>
                </a:solidFill>
                <a:latin typeface="Work Sans Light"/>
                <a:ea typeface="Work Sans Light"/>
                <a:cs typeface="Work Sans Light"/>
                <a:sym typeface="Work Sans Light"/>
              </a:rPr>
              <a:t>En la era digital actual, la </a:t>
            </a:r>
            <a:r>
              <a:rPr b="1" lang="es-MX" sz="2000">
                <a:solidFill>
                  <a:schemeClr val="dk1"/>
                </a:solidFill>
                <a:latin typeface="Work Sans"/>
                <a:ea typeface="Work Sans"/>
                <a:cs typeface="Work Sans"/>
                <a:sym typeface="Work Sans"/>
              </a:rPr>
              <a:t>necesidad de información precisa y actualizada se ha vuelto fundamental para la toma de decisiones en el ámbito empresarial</a:t>
            </a:r>
            <a:r>
              <a:rPr lang="es-MX" sz="2000">
                <a:solidFill>
                  <a:schemeClr val="dk1"/>
                </a:solidFill>
                <a:latin typeface="Work Sans Light"/>
                <a:ea typeface="Work Sans Light"/>
                <a:cs typeface="Work Sans Light"/>
                <a:sym typeface="Work Sans Light"/>
              </a:rPr>
              <a:t>, especialmente en sectores tan competitivos como el de abarrotes y supermercados, es decir, retails.</a:t>
            </a:r>
            <a:endParaRPr sz="2000">
              <a:solidFill>
                <a:schemeClr val="dk1"/>
              </a:solidFill>
              <a:latin typeface="Work Sans Light"/>
              <a:ea typeface="Work Sans Light"/>
              <a:cs typeface="Work Sans Light"/>
              <a:sym typeface="Work Sans Light"/>
            </a:endParaRPr>
          </a:p>
          <a:p>
            <a:pPr indent="0" lvl="0" marL="457200" rtl="0" algn="just">
              <a:lnSpc>
                <a:spcPct val="200000"/>
              </a:lnSpc>
              <a:spcBef>
                <a:spcPts val="0"/>
              </a:spcBef>
              <a:spcAft>
                <a:spcPts val="0"/>
              </a:spcAft>
              <a:buNone/>
            </a:pPr>
            <a:r>
              <a:t/>
            </a:r>
            <a:endParaRPr sz="2000">
              <a:solidFill>
                <a:schemeClr val="dk1"/>
              </a:solidFill>
              <a:latin typeface="Work Sans Light"/>
              <a:ea typeface="Work Sans Light"/>
              <a:cs typeface="Work Sans Light"/>
              <a:sym typeface="Work Sans Light"/>
            </a:endParaRPr>
          </a:p>
          <a:p>
            <a:pPr indent="0" lvl="0" marL="457200" rtl="0" algn="just">
              <a:lnSpc>
                <a:spcPct val="200000"/>
              </a:lnSpc>
              <a:spcBef>
                <a:spcPts val="0"/>
              </a:spcBef>
              <a:spcAft>
                <a:spcPts val="0"/>
              </a:spcAft>
              <a:buNone/>
            </a:pPr>
            <a:r>
              <a:rPr lang="es-MX" sz="2000">
                <a:solidFill>
                  <a:schemeClr val="dk1"/>
                </a:solidFill>
                <a:latin typeface="Work Sans Light"/>
                <a:ea typeface="Work Sans Light"/>
                <a:cs typeface="Work Sans Light"/>
                <a:sym typeface="Work Sans Light"/>
              </a:rPr>
              <a:t>En este sentido, “</a:t>
            </a:r>
            <a:r>
              <a:rPr i="1" lang="es-MX" sz="2000">
                <a:solidFill>
                  <a:schemeClr val="dk1"/>
                </a:solidFill>
                <a:latin typeface="Work Sans Light"/>
                <a:ea typeface="Work Sans Light"/>
                <a:cs typeface="Work Sans Light"/>
                <a:sym typeface="Work Sans Light"/>
              </a:rPr>
              <a:t>La inflación tiene un impacto directo en el poder adquisitivo de las personas, ya que reducen el valor de su moneda</a:t>
            </a:r>
            <a:r>
              <a:rPr lang="es-MX" sz="2000">
                <a:solidFill>
                  <a:schemeClr val="dk1"/>
                </a:solidFill>
                <a:latin typeface="Work Sans Light"/>
                <a:ea typeface="Work Sans Light"/>
                <a:cs typeface="Work Sans Light"/>
                <a:sym typeface="Work Sans Light"/>
              </a:rPr>
              <a:t>”, (</a:t>
            </a:r>
            <a:r>
              <a:rPr lang="es-MX" sz="2000" u="sng">
                <a:solidFill>
                  <a:schemeClr val="hlink"/>
                </a:solidFill>
                <a:latin typeface="Work Sans Light"/>
                <a:ea typeface="Work Sans Light"/>
                <a:cs typeface="Work Sans Light"/>
                <a:sym typeface="Work Sans Light"/>
                <a:hlinkClick r:id="rId3"/>
              </a:rPr>
              <a:t>casasdecambio.com.co</a:t>
            </a:r>
            <a:r>
              <a:rPr lang="es-MX" sz="2000">
                <a:solidFill>
                  <a:schemeClr val="dk1"/>
                </a:solidFill>
                <a:latin typeface="Work Sans Light"/>
                <a:ea typeface="Work Sans Light"/>
                <a:cs typeface="Work Sans Light"/>
                <a:sym typeface="Work Sans Light"/>
              </a:rPr>
              <a:t>, 2024), afectando la calidad de vida en los consumidores.</a:t>
            </a:r>
            <a:endParaRPr sz="2000">
              <a:solidFill>
                <a:schemeClr val="dk1"/>
              </a:solidFill>
              <a:latin typeface="Work Sans Light"/>
              <a:ea typeface="Work Sans Light"/>
              <a:cs typeface="Work Sans Light"/>
              <a:sym typeface="Work Sans Light"/>
            </a:endParaRPr>
          </a:p>
          <a:p>
            <a:pPr indent="0" lvl="0" marL="457200" rtl="0" algn="just">
              <a:lnSpc>
                <a:spcPct val="200000"/>
              </a:lnSpc>
              <a:spcBef>
                <a:spcPts val="0"/>
              </a:spcBef>
              <a:spcAft>
                <a:spcPts val="0"/>
              </a:spcAft>
              <a:buNone/>
            </a:pPr>
            <a:r>
              <a:t/>
            </a:r>
            <a:endParaRPr sz="2000">
              <a:solidFill>
                <a:schemeClr val="dk1"/>
              </a:solidFill>
              <a:latin typeface="Work Sans Light"/>
              <a:ea typeface="Work Sans Light"/>
              <a:cs typeface="Work Sans Light"/>
              <a:sym typeface="Work Sans Light"/>
            </a:endParaRPr>
          </a:p>
          <a:p>
            <a:pPr indent="0" lvl="0" marL="457200" rtl="0" algn="just">
              <a:lnSpc>
                <a:spcPct val="200000"/>
              </a:lnSpc>
              <a:spcBef>
                <a:spcPts val="0"/>
              </a:spcBef>
              <a:spcAft>
                <a:spcPts val="0"/>
              </a:spcAft>
              <a:buNone/>
            </a:pPr>
            <a:r>
              <a:t/>
            </a:r>
            <a:endParaRPr sz="2000">
              <a:solidFill>
                <a:schemeClr val="dk1"/>
              </a:solidFill>
              <a:latin typeface="Work Sans Light"/>
              <a:ea typeface="Work Sans Light"/>
              <a:cs typeface="Work Sans Light"/>
              <a:sym typeface="Work Sans Light"/>
            </a:endParaRPr>
          </a:p>
        </p:txBody>
      </p:sp>
      <p:pic>
        <p:nvPicPr>
          <p:cNvPr id="142" name="Google Shape;142;p5"/>
          <p:cNvPicPr preferRelativeResize="0"/>
          <p:nvPr/>
        </p:nvPicPr>
        <p:blipFill>
          <a:blip r:embed="rId4">
            <a:alphaModFix/>
          </a:blip>
          <a:stretch>
            <a:fillRect/>
          </a:stretch>
        </p:blipFill>
        <p:spPr>
          <a:xfrm>
            <a:off x="8571901" y="233263"/>
            <a:ext cx="1080000" cy="1080000"/>
          </a:xfrm>
          <a:prstGeom prst="rect">
            <a:avLst/>
          </a:prstGeom>
          <a:noFill/>
          <a:ln>
            <a:noFill/>
          </a:ln>
        </p:spPr>
      </p:pic>
      <p:pic>
        <p:nvPicPr>
          <p:cNvPr id="143" name="Google Shape;143;p5"/>
          <p:cNvPicPr preferRelativeResize="0"/>
          <p:nvPr/>
        </p:nvPicPr>
        <p:blipFill>
          <a:blip r:embed="rId5">
            <a:alphaModFix/>
          </a:blip>
          <a:stretch>
            <a:fillRect/>
          </a:stretch>
        </p:blipFill>
        <p:spPr>
          <a:xfrm>
            <a:off x="9765949" y="233262"/>
            <a:ext cx="1080000" cy="1080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
        <p:nvSpPr>
          <p:cNvPr id="148" name="Google Shape;148;g31a45031e24_0_26"/>
          <p:cNvSpPr txBox="1"/>
          <p:nvPr/>
        </p:nvSpPr>
        <p:spPr>
          <a:xfrm>
            <a:off x="456236" y="457723"/>
            <a:ext cx="10515600" cy="6765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C0C0C"/>
              </a:buClr>
              <a:buSzPts val="4400"/>
              <a:buFont typeface="Work Sans Medium"/>
              <a:buNone/>
            </a:pPr>
            <a:r>
              <a:rPr b="0" i="0" lang="es-MX" sz="4400" u="none" cap="none" strike="noStrike">
                <a:solidFill>
                  <a:srgbClr val="0C0C0C"/>
                </a:solidFill>
                <a:latin typeface="Work Sans Medium"/>
                <a:ea typeface="Work Sans Medium"/>
                <a:cs typeface="Work Sans Medium"/>
                <a:sym typeface="Work Sans Medium"/>
              </a:rPr>
              <a:t>Problema</a:t>
            </a:r>
            <a:endParaRPr b="0" i="0" sz="1400" u="none" cap="none" strike="noStrike">
              <a:solidFill>
                <a:srgbClr val="000000"/>
              </a:solidFill>
              <a:latin typeface="Arial"/>
              <a:ea typeface="Arial"/>
              <a:cs typeface="Arial"/>
              <a:sym typeface="Arial"/>
            </a:endParaRPr>
          </a:p>
        </p:txBody>
      </p:sp>
      <p:sp>
        <p:nvSpPr>
          <p:cNvPr id="149" name="Google Shape;149;g31a45031e24_0_26"/>
          <p:cNvSpPr txBox="1"/>
          <p:nvPr/>
        </p:nvSpPr>
        <p:spPr>
          <a:xfrm>
            <a:off x="838200" y="1997550"/>
            <a:ext cx="10515600" cy="4710000"/>
          </a:xfrm>
          <a:prstGeom prst="rect">
            <a:avLst/>
          </a:prstGeom>
          <a:noFill/>
          <a:ln>
            <a:noFill/>
          </a:ln>
        </p:spPr>
        <p:txBody>
          <a:bodyPr anchorCtr="0" anchor="t" bIns="45700" lIns="91425" spcFirstLastPara="1" rIns="91425" wrap="square" tIns="45700">
            <a:spAutoFit/>
          </a:bodyPr>
          <a:lstStyle/>
          <a:p>
            <a:pPr indent="0" lvl="0" marL="0" rtl="0" algn="just">
              <a:lnSpc>
                <a:spcPct val="200000"/>
              </a:lnSpc>
              <a:spcBef>
                <a:spcPts val="0"/>
              </a:spcBef>
              <a:spcAft>
                <a:spcPts val="0"/>
              </a:spcAft>
              <a:buClr>
                <a:schemeClr val="dk1"/>
              </a:buClr>
              <a:buSzPts val="1100"/>
              <a:buFont typeface="Arial"/>
              <a:buNone/>
            </a:pPr>
            <a:r>
              <a:rPr lang="es-MX" sz="2000">
                <a:solidFill>
                  <a:schemeClr val="dk1"/>
                </a:solidFill>
                <a:latin typeface="Work Sans Light"/>
                <a:ea typeface="Work Sans Light"/>
                <a:cs typeface="Work Sans Light"/>
                <a:sym typeface="Work Sans Light"/>
              </a:rPr>
              <a:t>Con todo esto, mediante las técnicas de recolección, como el “Análisis de datos secundarios” y “encuesta”, que se encuentran registrados en el documento “</a:t>
            </a:r>
            <a:r>
              <a:rPr lang="es-MX" sz="2000" u="sng">
                <a:solidFill>
                  <a:schemeClr val="hlink"/>
                </a:solidFill>
                <a:latin typeface="Work Sans Light"/>
                <a:ea typeface="Work Sans Light"/>
                <a:cs typeface="Work Sans Light"/>
                <a:sym typeface="Work Sans Light"/>
                <a:hlinkClick r:id="rId4"/>
              </a:rPr>
              <a:t>PL01 - LK1 Recolección de Información</a:t>
            </a:r>
            <a:r>
              <a:rPr lang="es-MX" sz="2000">
                <a:solidFill>
                  <a:schemeClr val="dk1"/>
                </a:solidFill>
                <a:latin typeface="Work Sans Light"/>
                <a:ea typeface="Work Sans Light"/>
                <a:cs typeface="Work Sans Light"/>
                <a:sym typeface="Work Sans Light"/>
              </a:rPr>
              <a:t>”, del que, con la ayuda de </a:t>
            </a:r>
            <a:r>
              <a:rPr lang="es-MX" sz="2000">
                <a:solidFill>
                  <a:schemeClr val="dk1"/>
                </a:solidFill>
                <a:latin typeface="Work Sans Light"/>
                <a:ea typeface="Work Sans Light"/>
                <a:cs typeface="Work Sans Light"/>
                <a:sym typeface="Work Sans Light"/>
              </a:rPr>
              <a:t>instrumentos como la entrevista, y las fuentes web; </a:t>
            </a:r>
            <a:endParaRPr sz="2000">
              <a:solidFill>
                <a:schemeClr val="dk1"/>
              </a:solidFill>
              <a:latin typeface="Work Sans Light"/>
              <a:ea typeface="Work Sans Light"/>
              <a:cs typeface="Work Sans Light"/>
              <a:sym typeface="Work Sans Light"/>
            </a:endParaRPr>
          </a:p>
          <a:p>
            <a:pPr indent="0" lvl="0" marL="0" rtl="0" algn="just">
              <a:lnSpc>
                <a:spcPct val="200000"/>
              </a:lnSpc>
              <a:spcBef>
                <a:spcPts val="0"/>
              </a:spcBef>
              <a:spcAft>
                <a:spcPts val="0"/>
              </a:spcAft>
              <a:buClr>
                <a:schemeClr val="dk1"/>
              </a:buClr>
              <a:buSzPts val="1100"/>
              <a:buFont typeface="Arial"/>
              <a:buNone/>
            </a:pPr>
            <a:r>
              <a:t/>
            </a:r>
            <a:endParaRPr sz="2000">
              <a:solidFill>
                <a:schemeClr val="dk1"/>
              </a:solidFill>
              <a:latin typeface="Work Sans Light"/>
              <a:ea typeface="Work Sans Light"/>
              <a:cs typeface="Work Sans Light"/>
              <a:sym typeface="Work Sans Light"/>
            </a:endParaRPr>
          </a:p>
          <a:p>
            <a:pPr indent="0" lvl="0" marL="0" rtl="0" algn="just">
              <a:lnSpc>
                <a:spcPct val="200000"/>
              </a:lnSpc>
              <a:spcBef>
                <a:spcPts val="0"/>
              </a:spcBef>
              <a:spcAft>
                <a:spcPts val="0"/>
              </a:spcAft>
              <a:buClr>
                <a:schemeClr val="dk1"/>
              </a:buClr>
              <a:buSzPts val="1100"/>
              <a:buFont typeface="Arial"/>
              <a:buNone/>
            </a:pPr>
            <a:r>
              <a:rPr lang="es-MX" sz="2000">
                <a:solidFill>
                  <a:schemeClr val="dk1"/>
                </a:solidFill>
                <a:latin typeface="Work Sans Light"/>
                <a:ea typeface="Work Sans Light"/>
                <a:cs typeface="Work Sans Light"/>
                <a:sym typeface="Work Sans Light"/>
              </a:rPr>
              <a:t>El proyecto realizó una investigación, buscando corroborar las afirmaciones anteriores, llegando, a preguntarse lo siguiente:</a:t>
            </a:r>
            <a:endParaRPr sz="2000">
              <a:solidFill>
                <a:schemeClr val="dk1"/>
              </a:solidFill>
              <a:latin typeface="Work Sans Light"/>
              <a:ea typeface="Work Sans Light"/>
              <a:cs typeface="Work Sans Light"/>
              <a:sym typeface="Work Sans Light"/>
            </a:endParaRPr>
          </a:p>
          <a:p>
            <a:pPr indent="0" lvl="0" marL="0" rtl="0" algn="just">
              <a:lnSpc>
                <a:spcPct val="200000"/>
              </a:lnSpc>
              <a:spcBef>
                <a:spcPts val="0"/>
              </a:spcBef>
              <a:spcAft>
                <a:spcPts val="0"/>
              </a:spcAft>
              <a:buClr>
                <a:schemeClr val="dk1"/>
              </a:buClr>
              <a:buSzPts val="1100"/>
              <a:buFont typeface="Arial"/>
              <a:buNone/>
            </a:pPr>
            <a:r>
              <a:t/>
            </a:r>
            <a:endParaRPr sz="2000">
              <a:solidFill>
                <a:schemeClr val="dk1"/>
              </a:solidFill>
              <a:latin typeface="Work Sans Light"/>
              <a:ea typeface="Work Sans Light"/>
              <a:cs typeface="Work Sans Light"/>
              <a:sym typeface="Work Sans Light"/>
            </a:endParaRPr>
          </a:p>
        </p:txBody>
      </p:sp>
      <p:pic>
        <p:nvPicPr>
          <p:cNvPr id="150" name="Google Shape;150;g31a45031e24_0_26"/>
          <p:cNvPicPr preferRelativeResize="0"/>
          <p:nvPr/>
        </p:nvPicPr>
        <p:blipFill>
          <a:blip r:embed="rId5">
            <a:alphaModFix/>
          </a:blip>
          <a:stretch>
            <a:fillRect/>
          </a:stretch>
        </p:blipFill>
        <p:spPr>
          <a:xfrm>
            <a:off x="8474851" y="120038"/>
            <a:ext cx="1080000" cy="1080000"/>
          </a:xfrm>
          <a:prstGeom prst="rect">
            <a:avLst/>
          </a:prstGeom>
          <a:noFill/>
          <a:ln>
            <a:noFill/>
          </a:ln>
        </p:spPr>
      </p:pic>
      <p:pic>
        <p:nvPicPr>
          <p:cNvPr id="151" name="Google Shape;151;g31a45031e24_0_26"/>
          <p:cNvPicPr preferRelativeResize="0"/>
          <p:nvPr/>
        </p:nvPicPr>
        <p:blipFill>
          <a:blip r:embed="rId6">
            <a:alphaModFix/>
          </a:blip>
          <a:stretch>
            <a:fillRect/>
          </a:stretch>
        </p:blipFill>
        <p:spPr>
          <a:xfrm>
            <a:off x="9640374" y="120062"/>
            <a:ext cx="1080000" cy="1080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5" name="Shape 155"/>
        <p:cNvGrpSpPr/>
        <p:nvPr/>
      </p:nvGrpSpPr>
      <p:grpSpPr>
        <a:xfrm>
          <a:off x="0" y="0"/>
          <a:ext cx="0" cy="0"/>
          <a:chOff x="0" y="0"/>
          <a:chExt cx="0" cy="0"/>
        </a:xfrm>
      </p:grpSpPr>
      <p:sp>
        <p:nvSpPr>
          <p:cNvPr id="156" name="Google Shape;156;g31a45031e24_0_12"/>
          <p:cNvSpPr txBox="1"/>
          <p:nvPr/>
        </p:nvSpPr>
        <p:spPr>
          <a:xfrm>
            <a:off x="456236" y="457723"/>
            <a:ext cx="10515600" cy="6765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C0C0C"/>
              </a:buClr>
              <a:buSzPts val="4400"/>
              <a:buFont typeface="Work Sans Medium"/>
              <a:buNone/>
            </a:pPr>
            <a:r>
              <a:rPr b="0" i="0" lang="es-MX" sz="4400" u="none" cap="none" strike="noStrike">
                <a:solidFill>
                  <a:srgbClr val="0C0C0C"/>
                </a:solidFill>
                <a:latin typeface="Work Sans Medium"/>
                <a:ea typeface="Work Sans Medium"/>
                <a:cs typeface="Work Sans Medium"/>
                <a:sym typeface="Work Sans Medium"/>
              </a:rPr>
              <a:t>Problema</a:t>
            </a:r>
            <a:endParaRPr b="0" i="0" sz="1400" u="none" cap="none" strike="noStrike">
              <a:solidFill>
                <a:srgbClr val="000000"/>
              </a:solidFill>
              <a:latin typeface="Arial"/>
              <a:ea typeface="Arial"/>
              <a:cs typeface="Arial"/>
              <a:sym typeface="Arial"/>
            </a:endParaRPr>
          </a:p>
        </p:txBody>
      </p:sp>
      <p:sp>
        <p:nvSpPr>
          <p:cNvPr id="157" name="Google Shape;157;g31a45031e24_0_12"/>
          <p:cNvSpPr txBox="1"/>
          <p:nvPr/>
        </p:nvSpPr>
        <p:spPr>
          <a:xfrm>
            <a:off x="649750" y="2135975"/>
            <a:ext cx="10515600" cy="2862900"/>
          </a:xfrm>
          <a:prstGeom prst="rect">
            <a:avLst/>
          </a:prstGeom>
          <a:noFill/>
          <a:ln>
            <a:noFill/>
          </a:ln>
        </p:spPr>
        <p:txBody>
          <a:bodyPr anchorCtr="0" anchor="t" bIns="45700" lIns="91425" spcFirstLastPara="1" rIns="91425" wrap="square" tIns="45700">
            <a:spAutoFit/>
          </a:bodyPr>
          <a:lstStyle/>
          <a:p>
            <a:pPr indent="0" lvl="0" marL="0" rtl="0" algn="just">
              <a:lnSpc>
                <a:spcPct val="200000"/>
              </a:lnSpc>
              <a:spcBef>
                <a:spcPts val="0"/>
              </a:spcBef>
              <a:spcAft>
                <a:spcPts val="0"/>
              </a:spcAft>
              <a:buClr>
                <a:schemeClr val="dk1"/>
              </a:buClr>
              <a:buSzPts val="1100"/>
              <a:buFont typeface="Arial"/>
              <a:buNone/>
            </a:pPr>
            <a:r>
              <a:rPr i="1" lang="es-MX" sz="2000">
                <a:solidFill>
                  <a:schemeClr val="dk1"/>
                </a:solidFill>
                <a:latin typeface="Work Sans Light"/>
                <a:ea typeface="Work Sans Light"/>
                <a:cs typeface="Work Sans Light"/>
                <a:sym typeface="Work Sans Light"/>
              </a:rPr>
              <a:t>¿Cómo se puede desarrollar un software basado en web scraping que </a:t>
            </a:r>
            <a:r>
              <a:rPr b="1" i="1" lang="es-MX" sz="2000">
                <a:solidFill>
                  <a:schemeClr val="dk1"/>
                </a:solidFill>
                <a:latin typeface="Work Sans"/>
                <a:ea typeface="Work Sans"/>
                <a:cs typeface="Work Sans"/>
                <a:sym typeface="Work Sans"/>
              </a:rPr>
              <a:t>permita a los consumidores colombianos comparar precios de productos de la canasta familiar en diferentes retails</a:t>
            </a:r>
            <a:r>
              <a:rPr i="1" lang="es-MX" sz="2000">
                <a:solidFill>
                  <a:schemeClr val="dk1"/>
                </a:solidFill>
                <a:latin typeface="Work Sans Light"/>
                <a:ea typeface="Work Sans Light"/>
                <a:cs typeface="Work Sans Light"/>
                <a:sym typeface="Work Sans Light"/>
              </a:rPr>
              <a:t> (isimo, Alkosto, Makro, Mercadolibre, etc), considerando su ubicación geográfica y las ofertas disponibles, para facilitar la toma de decisiones de compra informadas y promover el ahorro?</a:t>
            </a:r>
            <a:endParaRPr b="0" i="0" sz="1400" u="none" cap="none" strike="noStrike">
              <a:solidFill>
                <a:srgbClr val="000000"/>
              </a:solidFill>
              <a:latin typeface="Arial"/>
              <a:ea typeface="Arial"/>
              <a:cs typeface="Arial"/>
              <a:sym typeface="Arial"/>
            </a:endParaRPr>
          </a:p>
        </p:txBody>
      </p:sp>
      <p:pic>
        <p:nvPicPr>
          <p:cNvPr id="158" name="Google Shape;158;g31a45031e24_0_12"/>
          <p:cNvPicPr preferRelativeResize="0"/>
          <p:nvPr/>
        </p:nvPicPr>
        <p:blipFill>
          <a:blip r:embed="rId4">
            <a:alphaModFix/>
          </a:blip>
          <a:stretch>
            <a:fillRect/>
          </a:stretch>
        </p:blipFill>
        <p:spPr>
          <a:xfrm>
            <a:off x="8474851" y="120038"/>
            <a:ext cx="1080000" cy="1080000"/>
          </a:xfrm>
          <a:prstGeom prst="rect">
            <a:avLst/>
          </a:prstGeom>
          <a:noFill/>
          <a:ln>
            <a:noFill/>
          </a:ln>
        </p:spPr>
      </p:pic>
      <p:pic>
        <p:nvPicPr>
          <p:cNvPr id="159" name="Google Shape;159;g31a45031e24_0_12"/>
          <p:cNvPicPr preferRelativeResize="0"/>
          <p:nvPr/>
        </p:nvPicPr>
        <p:blipFill>
          <a:blip r:embed="rId5">
            <a:alphaModFix/>
          </a:blip>
          <a:stretch>
            <a:fillRect/>
          </a:stretch>
        </p:blipFill>
        <p:spPr>
          <a:xfrm>
            <a:off x="9640374" y="120062"/>
            <a:ext cx="1080000" cy="1080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7"/>
          <p:cNvSpPr/>
          <p:nvPr/>
        </p:nvSpPr>
        <p:spPr>
          <a:xfrm>
            <a:off x="1314043" y="593940"/>
            <a:ext cx="3527266" cy="347242"/>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5" name="Google Shape;165;p7"/>
          <p:cNvSpPr txBox="1"/>
          <p:nvPr/>
        </p:nvSpPr>
        <p:spPr>
          <a:xfrm>
            <a:off x="1039184" y="310961"/>
            <a:ext cx="4076985" cy="676598"/>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rgbClr val="38AA00"/>
              </a:buClr>
              <a:buSzPts val="3200"/>
              <a:buFont typeface="Work Sans Light"/>
              <a:buNone/>
            </a:pPr>
            <a:r>
              <a:rPr b="0" i="0" lang="es-MX" sz="3200" u="none" cap="none" strike="noStrike">
                <a:solidFill>
                  <a:srgbClr val="38AA00"/>
                </a:solidFill>
                <a:latin typeface="Work Sans Light"/>
                <a:ea typeface="Work Sans Light"/>
                <a:cs typeface="Work Sans Light"/>
                <a:sym typeface="Work Sans Light"/>
              </a:rPr>
              <a:t>Objetivo General</a:t>
            </a:r>
            <a:endParaRPr b="0" i="0" sz="1400" u="none" cap="none" strike="noStrike">
              <a:solidFill>
                <a:srgbClr val="000000"/>
              </a:solidFill>
              <a:latin typeface="Arial"/>
              <a:ea typeface="Arial"/>
              <a:cs typeface="Arial"/>
              <a:sym typeface="Arial"/>
            </a:endParaRPr>
          </a:p>
        </p:txBody>
      </p:sp>
      <p:sp>
        <p:nvSpPr>
          <p:cNvPr id="166" name="Google Shape;166;p7"/>
          <p:cNvSpPr txBox="1"/>
          <p:nvPr/>
        </p:nvSpPr>
        <p:spPr>
          <a:xfrm>
            <a:off x="469775" y="1123625"/>
            <a:ext cx="6223800" cy="18162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Clr>
                <a:srgbClr val="000000"/>
              </a:buClr>
              <a:buSzPts val="1600"/>
              <a:buFont typeface="Arial"/>
              <a:buNone/>
            </a:pPr>
            <a:r>
              <a:rPr lang="es-MX" sz="1600">
                <a:solidFill>
                  <a:schemeClr val="dk1"/>
                </a:solidFill>
                <a:latin typeface="Work Sans Light"/>
                <a:ea typeface="Work Sans Light"/>
                <a:cs typeface="Work Sans Light"/>
                <a:sym typeface="Work Sans Light"/>
              </a:rPr>
              <a:t>Desarrollar un Sistema de Información Web llamado 'LuckasEnt' para el </a:t>
            </a:r>
            <a:r>
              <a:rPr lang="es-MX" sz="1600">
                <a:solidFill>
                  <a:schemeClr val="dk1"/>
                </a:solidFill>
                <a:latin typeface="Work Sans Light"/>
                <a:ea typeface="Work Sans Light"/>
                <a:cs typeface="Work Sans Light"/>
                <a:sym typeface="Work Sans Light"/>
              </a:rPr>
              <a:t>Análisis,</a:t>
            </a:r>
            <a:r>
              <a:rPr lang="es-MX" sz="1600">
                <a:solidFill>
                  <a:schemeClr val="dk1"/>
                </a:solidFill>
                <a:latin typeface="Work Sans Light"/>
                <a:ea typeface="Work Sans Light"/>
                <a:cs typeface="Work Sans Light"/>
                <a:sym typeface="Work Sans Light"/>
              </a:rPr>
              <a:t> soporte de Precios y Productos, frente a la toma de decisiones en los procesos</a:t>
            </a:r>
            <a:r>
              <a:rPr lang="es-MX" sz="1600">
                <a:solidFill>
                  <a:schemeClr val="dk1"/>
                </a:solidFill>
                <a:latin typeface="Work Sans Light"/>
                <a:ea typeface="Work Sans Light"/>
                <a:cs typeface="Work Sans Light"/>
                <a:sym typeface="Work Sans Light"/>
              </a:rPr>
              <a:t> de abastecimiento de retailers en Colombia</a:t>
            </a:r>
            <a:r>
              <a:rPr lang="es-MX" sz="1600">
                <a:solidFill>
                  <a:schemeClr val="dk1"/>
                </a:solidFill>
                <a:latin typeface="Work Sans Light"/>
                <a:ea typeface="Work Sans Light"/>
                <a:cs typeface="Work Sans Light"/>
                <a:sym typeface="Work Sans Light"/>
              </a:rPr>
              <a:t>, </a:t>
            </a:r>
            <a:r>
              <a:rPr lang="es-MX" sz="1600">
                <a:solidFill>
                  <a:schemeClr val="dk1"/>
                </a:solidFill>
                <a:latin typeface="Work Sans Light"/>
                <a:ea typeface="Work Sans Light"/>
                <a:cs typeface="Work Sans Light"/>
                <a:sym typeface="Work Sans Light"/>
              </a:rPr>
              <a:t>mediante el</a:t>
            </a:r>
            <a:r>
              <a:rPr lang="es-MX" sz="1600">
                <a:solidFill>
                  <a:schemeClr val="dk1"/>
                </a:solidFill>
                <a:latin typeface="Work Sans Light"/>
                <a:ea typeface="Work Sans Light"/>
                <a:cs typeface="Work Sans Light"/>
                <a:sym typeface="Work Sans Light"/>
              </a:rPr>
              <a:t> web scraping.</a:t>
            </a:r>
            <a:endParaRPr b="0" i="0" sz="1600" u="none" cap="none" strike="noStrike">
              <a:solidFill>
                <a:schemeClr val="dk1"/>
              </a:solidFill>
              <a:latin typeface="Work Sans Light"/>
              <a:ea typeface="Work Sans Light"/>
              <a:cs typeface="Work Sans Light"/>
              <a:sym typeface="Work Sans Light"/>
            </a:endParaRPr>
          </a:p>
        </p:txBody>
      </p:sp>
      <p:pic>
        <p:nvPicPr>
          <p:cNvPr id="167" name="Google Shape;167;p7"/>
          <p:cNvPicPr preferRelativeResize="0"/>
          <p:nvPr/>
        </p:nvPicPr>
        <p:blipFill rotWithShape="1">
          <a:blip r:embed="rId3">
            <a:alphaModFix/>
          </a:blip>
          <a:srcRect b="169" l="0" r="0" t="169"/>
          <a:stretch/>
        </p:blipFill>
        <p:spPr>
          <a:xfrm>
            <a:off x="7432900" y="-68150"/>
            <a:ext cx="7388902" cy="6994299"/>
          </a:xfrm>
          <a:prstGeom prst="rect">
            <a:avLst/>
          </a:prstGeom>
          <a:noFill/>
          <a:ln>
            <a:noFill/>
          </a:ln>
        </p:spPr>
      </p:pic>
      <p:sp>
        <p:nvSpPr>
          <p:cNvPr id="168" name="Google Shape;168;p7"/>
          <p:cNvSpPr/>
          <p:nvPr/>
        </p:nvSpPr>
        <p:spPr>
          <a:xfrm>
            <a:off x="1314046" y="3490780"/>
            <a:ext cx="4166100" cy="3471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9" name="Google Shape;169;p7"/>
          <p:cNvSpPr txBox="1"/>
          <p:nvPr/>
        </p:nvSpPr>
        <p:spPr>
          <a:xfrm>
            <a:off x="1403155" y="3232853"/>
            <a:ext cx="4077000" cy="6765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3200"/>
              <a:buFont typeface="Work Sans Light"/>
              <a:buNone/>
            </a:pPr>
            <a:r>
              <a:rPr b="0" i="0" lang="es-MX" sz="3200" u="none" cap="none" strike="noStrike">
                <a:solidFill>
                  <a:srgbClr val="38AA00"/>
                </a:solidFill>
                <a:latin typeface="Work Sans Light"/>
                <a:ea typeface="Work Sans Light"/>
                <a:cs typeface="Work Sans Light"/>
                <a:sym typeface="Work Sans Light"/>
              </a:rPr>
              <a:t>Objetivo Específicos</a:t>
            </a:r>
            <a:endParaRPr b="0" i="0" sz="1400" u="none" cap="none" strike="noStrike">
              <a:solidFill>
                <a:srgbClr val="000000"/>
              </a:solidFill>
              <a:latin typeface="Arial"/>
              <a:ea typeface="Arial"/>
              <a:cs typeface="Arial"/>
              <a:sym typeface="Arial"/>
            </a:endParaRPr>
          </a:p>
        </p:txBody>
      </p:sp>
      <p:sp>
        <p:nvSpPr>
          <p:cNvPr id="170" name="Google Shape;170;p7"/>
          <p:cNvSpPr txBox="1"/>
          <p:nvPr/>
        </p:nvSpPr>
        <p:spPr>
          <a:xfrm>
            <a:off x="764375" y="3909350"/>
            <a:ext cx="5634600" cy="30168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Work Sans Light"/>
                <a:ea typeface="Work Sans Light"/>
                <a:cs typeface="Work Sans Light"/>
                <a:sym typeface="Work Sans Light"/>
              </a:rPr>
              <a:t>Gestionar </a:t>
            </a:r>
            <a:r>
              <a:rPr b="1" i="0" lang="es-MX" sz="1600" u="none" cap="none" strike="noStrike">
                <a:solidFill>
                  <a:schemeClr val="dk1"/>
                </a:solidFill>
                <a:latin typeface="Work Sans"/>
                <a:ea typeface="Work Sans"/>
                <a:cs typeface="Work Sans"/>
                <a:sym typeface="Work Sans"/>
              </a:rPr>
              <a:t>l</a:t>
            </a:r>
            <a:r>
              <a:rPr b="1" lang="es-MX" sz="1600">
                <a:solidFill>
                  <a:schemeClr val="dk1"/>
                </a:solidFill>
                <a:latin typeface="Work Sans"/>
                <a:ea typeface="Work Sans"/>
                <a:cs typeface="Work Sans"/>
                <a:sym typeface="Work Sans"/>
              </a:rPr>
              <a:t>a</a:t>
            </a:r>
            <a:r>
              <a:rPr b="1" i="0" lang="es-MX" sz="1600" u="none" cap="none" strike="noStrike">
                <a:solidFill>
                  <a:schemeClr val="dk1"/>
                </a:solidFill>
                <a:latin typeface="Work Sans"/>
                <a:ea typeface="Work Sans"/>
                <a:cs typeface="Work Sans"/>
                <a:sym typeface="Work Sans"/>
              </a:rPr>
              <a:t> </a:t>
            </a:r>
            <a:r>
              <a:rPr b="1" lang="es-MX" sz="1600">
                <a:solidFill>
                  <a:schemeClr val="dk1"/>
                </a:solidFill>
                <a:latin typeface="Work Sans"/>
                <a:ea typeface="Work Sans"/>
                <a:cs typeface="Work Sans"/>
                <a:sym typeface="Work Sans"/>
              </a:rPr>
              <a:t>Extracción de datos</a:t>
            </a:r>
            <a:r>
              <a:rPr b="0" i="0" lang="es-MX" sz="1600" u="none" cap="none" strike="noStrike">
                <a:solidFill>
                  <a:schemeClr val="dk1"/>
                </a:solidFill>
                <a:latin typeface="Work Sans Light"/>
                <a:ea typeface="Work Sans Light"/>
                <a:cs typeface="Work Sans Light"/>
                <a:sym typeface="Work Sans Light"/>
              </a:rPr>
              <a:t> de la Empresa </a:t>
            </a:r>
            <a:r>
              <a:rPr lang="es-MX" sz="1600">
                <a:solidFill>
                  <a:schemeClr val="dk1"/>
                </a:solidFill>
                <a:latin typeface="Work Sans Light"/>
                <a:ea typeface="Work Sans Light"/>
                <a:cs typeface="Work Sans Light"/>
                <a:sym typeface="Work Sans Light"/>
              </a:rPr>
              <a:t>“Mercado Libre”</a:t>
            </a:r>
            <a:r>
              <a:rPr b="0" i="0" lang="es-MX" sz="1600" u="none" cap="none" strike="noStrike">
                <a:solidFill>
                  <a:schemeClr val="dk1"/>
                </a:solidFill>
                <a:latin typeface="Work Sans Light"/>
                <a:ea typeface="Work Sans Light"/>
                <a:cs typeface="Work Sans Light"/>
                <a:sym typeface="Work Sans Light"/>
              </a:rPr>
              <a:t>.</a:t>
            </a:r>
            <a:endParaRPr b="0" i="0" sz="1600" u="none" cap="none" strike="noStrike">
              <a:solidFill>
                <a:schemeClr val="dk1"/>
              </a:solidFill>
              <a:latin typeface="Work Sans Light"/>
              <a:ea typeface="Work Sans Light"/>
              <a:cs typeface="Work Sans Light"/>
              <a:sym typeface="Work Sans Light"/>
            </a:endParaRPr>
          </a:p>
          <a:p>
            <a:pPr indent="0" lvl="0" marL="0" marR="0" rtl="0" algn="l">
              <a:lnSpc>
                <a:spcPct val="100000"/>
              </a:lnSpc>
              <a:spcBef>
                <a:spcPts val="0"/>
              </a:spcBef>
              <a:spcAft>
                <a:spcPts val="0"/>
              </a:spcAft>
              <a:buNone/>
            </a:pPr>
            <a:r>
              <a:t/>
            </a:r>
            <a:endParaRPr sz="1600">
              <a:solidFill>
                <a:schemeClr val="dk1"/>
              </a:solidFill>
              <a:latin typeface="Work Sans Light"/>
              <a:ea typeface="Work Sans Light"/>
              <a:cs typeface="Work Sans Light"/>
              <a:sym typeface="Work Sans Light"/>
            </a:endParaRPr>
          </a:p>
          <a:p>
            <a:pPr indent="-285750" lvl="0" marL="285750"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Work Sans Light"/>
                <a:ea typeface="Work Sans Light"/>
                <a:cs typeface="Work Sans Light"/>
                <a:sym typeface="Work Sans Light"/>
              </a:rPr>
              <a:t>Gestionar </a:t>
            </a:r>
            <a:r>
              <a:rPr b="1" lang="es-MX" sz="1600">
                <a:solidFill>
                  <a:schemeClr val="dk1"/>
                </a:solidFill>
                <a:latin typeface="Work Sans"/>
                <a:ea typeface="Work Sans"/>
                <a:cs typeface="Work Sans"/>
                <a:sym typeface="Work Sans"/>
              </a:rPr>
              <a:t>la Limpieza y procesamiento de datos</a:t>
            </a:r>
            <a:r>
              <a:rPr b="0" i="0" lang="es-MX" sz="1600" u="none" cap="none" strike="noStrike">
                <a:solidFill>
                  <a:schemeClr val="dk1"/>
                </a:solidFill>
                <a:latin typeface="Work Sans Light"/>
                <a:ea typeface="Work Sans Light"/>
                <a:cs typeface="Work Sans Light"/>
                <a:sym typeface="Work Sans Light"/>
              </a:rPr>
              <a:t> de la Empresa </a:t>
            </a:r>
            <a:r>
              <a:rPr lang="es-MX" sz="1600">
                <a:solidFill>
                  <a:schemeClr val="dk1"/>
                </a:solidFill>
                <a:latin typeface="Work Sans Light"/>
                <a:ea typeface="Work Sans Light"/>
                <a:cs typeface="Work Sans Light"/>
                <a:sym typeface="Work Sans Light"/>
              </a:rPr>
              <a:t>“Mercado Libre”.</a:t>
            </a:r>
            <a:endParaRPr sz="1600">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None/>
            </a:pPr>
            <a:r>
              <a:t/>
            </a:r>
            <a:endParaRPr sz="1600">
              <a:solidFill>
                <a:schemeClr val="dk1"/>
              </a:solidFill>
              <a:latin typeface="Work Sans Light"/>
              <a:ea typeface="Work Sans Light"/>
              <a:cs typeface="Work Sans Light"/>
              <a:sym typeface="Work Sans Light"/>
            </a:endParaRPr>
          </a:p>
          <a:p>
            <a:pPr indent="-285750" lvl="0" marL="285750"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Work Sans Light"/>
                <a:ea typeface="Work Sans Light"/>
                <a:cs typeface="Work Sans Light"/>
                <a:sym typeface="Work Sans Light"/>
              </a:rPr>
              <a:t>Gestionar </a:t>
            </a:r>
            <a:r>
              <a:rPr b="1" i="0" lang="es-MX" sz="1600" u="none" cap="none" strike="noStrike">
                <a:solidFill>
                  <a:schemeClr val="dk1"/>
                </a:solidFill>
                <a:latin typeface="Work Sans"/>
                <a:ea typeface="Work Sans"/>
                <a:cs typeface="Work Sans"/>
                <a:sym typeface="Work Sans"/>
              </a:rPr>
              <a:t>la </a:t>
            </a:r>
            <a:r>
              <a:rPr b="1" lang="es-MX" sz="1600">
                <a:solidFill>
                  <a:schemeClr val="dk1"/>
                </a:solidFill>
                <a:latin typeface="Work Sans"/>
                <a:ea typeface="Work Sans"/>
                <a:cs typeface="Work Sans"/>
                <a:sym typeface="Work Sans"/>
              </a:rPr>
              <a:t>Construcción de la base de datos</a:t>
            </a:r>
            <a:r>
              <a:rPr b="0" i="0" lang="es-MX" sz="1600" u="none" cap="none" strike="noStrike">
                <a:solidFill>
                  <a:schemeClr val="dk1"/>
                </a:solidFill>
                <a:latin typeface="Work Sans Light"/>
                <a:ea typeface="Work Sans Light"/>
                <a:cs typeface="Work Sans Light"/>
                <a:sym typeface="Work Sans Light"/>
              </a:rPr>
              <a:t> de la Empresa </a:t>
            </a:r>
            <a:r>
              <a:rPr lang="es-MX" sz="1600">
                <a:solidFill>
                  <a:schemeClr val="dk1"/>
                </a:solidFill>
                <a:latin typeface="Work Sans Light"/>
                <a:ea typeface="Work Sans Light"/>
                <a:cs typeface="Work Sans Light"/>
                <a:sym typeface="Work Sans Light"/>
              </a:rPr>
              <a:t>“Mercado Libre”.</a:t>
            </a:r>
            <a:endParaRPr sz="1600">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None/>
            </a:pPr>
            <a:r>
              <a:t/>
            </a:r>
            <a:endParaRPr sz="1600">
              <a:solidFill>
                <a:schemeClr val="dk1"/>
              </a:solidFill>
              <a:latin typeface="Work Sans Light"/>
              <a:ea typeface="Work Sans Light"/>
              <a:cs typeface="Work Sans Light"/>
              <a:sym typeface="Work Sans Light"/>
            </a:endParaRPr>
          </a:p>
          <a:p>
            <a:pPr indent="-285750" lvl="0" marL="285750"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Work Sans Light"/>
                <a:ea typeface="Work Sans Light"/>
                <a:cs typeface="Work Sans Light"/>
                <a:sym typeface="Work Sans Light"/>
              </a:rPr>
              <a:t>Gestionar el </a:t>
            </a:r>
            <a:r>
              <a:rPr b="1" lang="es-MX" sz="1600">
                <a:solidFill>
                  <a:schemeClr val="dk1"/>
                </a:solidFill>
                <a:latin typeface="Work Sans"/>
                <a:ea typeface="Work Sans"/>
                <a:cs typeface="Work Sans"/>
                <a:sym typeface="Work Sans"/>
              </a:rPr>
              <a:t>Análisis de datos</a:t>
            </a:r>
            <a:r>
              <a:rPr b="0" i="0" lang="es-MX" sz="1600" u="none" cap="none" strike="noStrike">
                <a:solidFill>
                  <a:schemeClr val="dk1"/>
                </a:solidFill>
                <a:latin typeface="Work Sans Light"/>
                <a:ea typeface="Work Sans Light"/>
                <a:cs typeface="Work Sans Light"/>
                <a:sym typeface="Work Sans Light"/>
              </a:rPr>
              <a:t> de la Empresa </a:t>
            </a:r>
            <a:r>
              <a:rPr lang="es-MX" sz="1600">
                <a:solidFill>
                  <a:schemeClr val="dk1"/>
                </a:solidFill>
                <a:latin typeface="Work Sans Light"/>
                <a:ea typeface="Work Sans Light"/>
                <a:cs typeface="Work Sans Light"/>
                <a:sym typeface="Work Sans Light"/>
              </a:rPr>
              <a:t>“Mercado Libre”.</a:t>
            </a:r>
            <a:endParaRPr b="0" i="0" sz="14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2020-10-01T23:51:28Z</dcterms:created>
  <dc:creator>Jorge Enrique Pedraza Sanchez</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